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2"/>
  </p:notesMasterIdLst>
  <p:sldIdLst>
    <p:sldId id="256" r:id="rId5"/>
    <p:sldId id="348" r:id="rId6"/>
    <p:sldId id="329" r:id="rId7"/>
    <p:sldId id="311" r:id="rId8"/>
    <p:sldId id="308" r:id="rId9"/>
    <p:sldId id="359" r:id="rId10"/>
    <p:sldId id="310" r:id="rId11"/>
    <p:sldId id="358" r:id="rId12"/>
    <p:sldId id="287" r:id="rId13"/>
    <p:sldId id="312" r:id="rId14"/>
    <p:sldId id="350" r:id="rId15"/>
    <p:sldId id="360" r:id="rId16"/>
    <p:sldId id="314" r:id="rId17"/>
    <p:sldId id="309" r:id="rId18"/>
    <p:sldId id="304" r:id="rId19"/>
    <p:sldId id="279" r:id="rId20"/>
    <p:sldId id="315" r:id="rId21"/>
    <p:sldId id="353" r:id="rId22"/>
    <p:sldId id="366" r:id="rId23"/>
    <p:sldId id="322" r:id="rId24"/>
    <p:sldId id="324" r:id="rId25"/>
    <p:sldId id="351" r:id="rId26"/>
    <p:sldId id="316" r:id="rId27"/>
    <p:sldId id="320" r:id="rId28"/>
    <p:sldId id="321" r:id="rId29"/>
    <p:sldId id="327" r:id="rId30"/>
    <p:sldId id="455"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A82"/>
    <a:srgbClr val="D85B00"/>
    <a:srgbClr val="FFFFFF"/>
    <a:srgbClr val="9D9AC9"/>
    <a:srgbClr val="C7D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6810" autoAdjust="0"/>
  </p:normalViewPr>
  <p:slideViewPr>
    <p:cSldViewPr snapToGrid="0">
      <p:cViewPr varScale="1">
        <p:scale>
          <a:sx n="84" d="100"/>
          <a:sy n="84" d="100"/>
        </p:scale>
        <p:origin x="2070" y="84"/>
      </p:cViewPr>
      <p:guideLst/>
    </p:cSldViewPr>
  </p:slideViewPr>
  <p:outlineViewPr>
    <p:cViewPr>
      <p:scale>
        <a:sx n="33" d="100"/>
        <a:sy n="33" d="100"/>
      </p:scale>
      <p:origin x="0" y="-3816"/>
    </p:cViewPr>
  </p:outlineViewPr>
  <p:notesTextViewPr>
    <p:cViewPr>
      <p:scale>
        <a:sx n="1" d="1"/>
        <a:sy n="1" d="1"/>
      </p:scale>
      <p:origin x="0" y="0"/>
    </p:cViewPr>
  </p:notesTextViewPr>
  <p:sorterViewPr>
    <p:cViewPr>
      <p:scale>
        <a:sx n="90" d="100"/>
        <a:sy n="90" d="100"/>
      </p:scale>
      <p:origin x="0" y="-24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williamson\OneDrive%20-%20Avenir%20Health\Track20\Report%20&amp;%20RG\October%202017%20RG\Indicator%201-4%20Data%20-%20Analysis%20for%20R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williamson\OneDrive%20-%20Avenir%20Health\Track20\Report%20&amp;%20RG\October%202017%20RG\Indicator%201-4%20Data%20-%20Analysis%20for%20RG.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Measures</a:t>
            </a:r>
            <a:r>
              <a:rPr lang="en-US" sz="2000" baseline="0" dirty="0"/>
              <a:t> of mCPR in Bangladesh</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04051157721175E-2"/>
          <c:y val="0.10474618834080718"/>
          <c:w val="0.95025818522074479"/>
          <c:h val="0.73017131668215807"/>
        </c:manualLayout>
      </c:layout>
      <c:lineChart>
        <c:grouping val="standard"/>
        <c:varyColors val="0"/>
        <c:ser>
          <c:idx val="0"/>
          <c:order val="0"/>
          <c:tx>
            <c:strRef>
              <c:f>Sheet1!$B$1</c:f>
              <c:strCache>
                <c:ptCount val="1"/>
                <c:pt idx="0">
                  <c:v>WFS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Sheet1!$A$2:$A$42</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Sheet1!$B$2:$B$42</c:f>
              <c:numCache>
                <c:formatCode>General</c:formatCode>
                <c:ptCount val="41"/>
                <c:pt idx="0">
                  <c:v>5</c:v>
                </c:pt>
              </c:numCache>
            </c:numRef>
          </c:val>
          <c:smooth val="0"/>
          <c:extLst>
            <c:ext xmlns:c16="http://schemas.microsoft.com/office/drawing/2014/chart" uri="{C3380CC4-5D6E-409C-BE32-E72D297353CC}">
              <c16:uniqueId val="{00000000-68D1-4AF5-80FB-645C4B9C498A}"/>
            </c:ext>
          </c:extLst>
        </c:ser>
        <c:ser>
          <c:idx val="1"/>
          <c:order val="1"/>
          <c:tx>
            <c:strRef>
              <c:f>Sheet1!$C$1</c:f>
              <c:strCache>
                <c:ptCount val="1"/>
                <c:pt idx="0">
                  <c:v>CPS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Sheet1!$A$2:$A$42</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Sheet1!$C$2:$C$42</c:f>
              <c:numCache>
                <c:formatCode>General</c:formatCode>
                <c:ptCount val="41"/>
                <c:pt idx="4">
                  <c:v>8.9</c:v>
                </c:pt>
                <c:pt idx="6">
                  <c:v>11</c:v>
                </c:pt>
                <c:pt idx="8">
                  <c:v>13.7</c:v>
                </c:pt>
                <c:pt idx="10">
                  <c:v>18.399999999999999</c:v>
                </c:pt>
                <c:pt idx="14">
                  <c:v>24.4</c:v>
                </c:pt>
                <c:pt idx="16">
                  <c:v>31.2</c:v>
                </c:pt>
              </c:numCache>
            </c:numRef>
          </c:val>
          <c:smooth val="0"/>
          <c:extLst>
            <c:ext xmlns:c16="http://schemas.microsoft.com/office/drawing/2014/chart" uri="{C3380CC4-5D6E-409C-BE32-E72D297353CC}">
              <c16:uniqueId val="{00000001-68D1-4AF5-80FB-645C4B9C498A}"/>
            </c:ext>
          </c:extLst>
        </c:ser>
        <c:ser>
          <c:idx val="2"/>
          <c:order val="2"/>
          <c:tx>
            <c:strRef>
              <c:f>Sheet1!$D$1</c:f>
              <c:strCache>
                <c:ptCount val="1"/>
                <c:pt idx="0">
                  <c:v>DHS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errBars>
            <c:errDir val="y"/>
            <c:errBarType val="both"/>
            <c:errValType val="percentage"/>
            <c:noEndCap val="0"/>
            <c:val val="3"/>
            <c:spPr>
              <a:noFill/>
              <a:ln w="9525" cap="flat" cmpd="sng" algn="ctr">
                <a:solidFill>
                  <a:schemeClr val="tx1">
                    <a:lumMod val="65000"/>
                    <a:lumOff val="35000"/>
                  </a:schemeClr>
                </a:solidFill>
                <a:round/>
              </a:ln>
              <a:effectLst/>
            </c:spPr>
          </c:errBars>
          <c:cat>
            <c:numRef>
              <c:f>Sheet1!$A$2:$A$42</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Sheet1!$D$2:$D$42</c:f>
              <c:numCache>
                <c:formatCode>General</c:formatCode>
                <c:ptCount val="41"/>
                <c:pt idx="18">
                  <c:v>36.200000000000003</c:v>
                </c:pt>
                <c:pt idx="21">
                  <c:v>41.6</c:v>
                </c:pt>
                <c:pt idx="24">
                  <c:v>43.4</c:v>
                </c:pt>
                <c:pt idx="29">
                  <c:v>47.3</c:v>
                </c:pt>
                <c:pt idx="32">
                  <c:v>47.5</c:v>
                </c:pt>
                <c:pt idx="36">
                  <c:v>52.1</c:v>
                </c:pt>
              </c:numCache>
            </c:numRef>
          </c:val>
          <c:smooth val="0"/>
          <c:extLst>
            <c:ext xmlns:c16="http://schemas.microsoft.com/office/drawing/2014/chart" uri="{C3380CC4-5D6E-409C-BE32-E72D297353CC}">
              <c16:uniqueId val="{00000002-68D1-4AF5-80FB-645C4B9C498A}"/>
            </c:ext>
          </c:extLst>
        </c:ser>
        <c:ser>
          <c:idx val="3"/>
          <c:order val="3"/>
          <c:tx>
            <c:strRef>
              <c:f>Sheet1!$E$1</c:f>
              <c:strCache>
                <c:ptCount val="1"/>
                <c:pt idx="0">
                  <c:v>SS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Sheet1!$A$2:$A$42</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Sheet1!$E$2:$E$42</c:f>
              <c:numCache>
                <c:formatCode>General</c:formatCode>
                <c:ptCount val="41"/>
                <c:pt idx="15">
                  <c:v>34.799999999999997</c:v>
                </c:pt>
                <c:pt idx="24">
                  <c:v>47.4</c:v>
                </c:pt>
                <c:pt idx="26">
                  <c:v>47.3</c:v>
                </c:pt>
                <c:pt idx="27">
                  <c:v>47.6</c:v>
                </c:pt>
                <c:pt idx="28">
                  <c:v>50.1</c:v>
                </c:pt>
                <c:pt idx="29">
                  <c:v>50.9</c:v>
                </c:pt>
                <c:pt idx="30">
                  <c:v>51.4</c:v>
                </c:pt>
                <c:pt idx="31">
                  <c:v>52.5</c:v>
                </c:pt>
                <c:pt idx="32">
                  <c:v>53.6</c:v>
                </c:pt>
              </c:numCache>
            </c:numRef>
          </c:val>
          <c:smooth val="0"/>
          <c:extLst>
            <c:ext xmlns:c16="http://schemas.microsoft.com/office/drawing/2014/chart" uri="{C3380CC4-5D6E-409C-BE32-E72D297353CC}">
              <c16:uniqueId val="{00000003-68D1-4AF5-80FB-645C4B9C498A}"/>
            </c:ext>
          </c:extLst>
        </c:ser>
        <c:dLbls>
          <c:showLegendKey val="0"/>
          <c:showVal val="0"/>
          <c:showCatName val="0"/>
          <c:showSerName val="0"/>
          <c:showPercent val="0"/>
          <c:showBubbleSize val="0"/>
        </c:dLbls>
        <c:marker val="1"/>
        <c:smooth val="0"/>
        <c:axId val="584822856"/>
        <c:axId val="584823248"/>
      </c:lineChart>
      <c:catAx>
        <c:axId val="58482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4823248"/>
        <c:crosses val="autoZero"/>
        <c:auto val="1"/>
        <c:lblAlgn val="ctr"/>
        <c:lblOffset val="100"/>
        <c:noMultiLvlLbl val="0"/>
      </c:catAx>
      <c:valAx>
        <c:axId val="58482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482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mCPR (MW) from</a:t>
            </a:r>
            <a:r>
              <a:rPr lang="en-US" b="1" baseline="0" dirty="0"/>
              <a:t> Surveys : 2003-2015</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990787046117019E-2"/>
          <c:y val="9.4090497788418853E-2"/>
          <c:w val="0.88051258506134744"/>
          <c:h val="0.78175319091537543"/>
        </c:manualLayout>
      </c:layout>
      <c:lineChart>
        <c:grouping val="standard"/>
        <c:varyColors val="0"/>
        <c:ser>
          <c:idx val="0"/>
          <c:order val="0"/>
          <c:tx>
            <c:strRef>
              <c:f>Sheet1!$D$1</c:f>
              <c:strCache>
                <c:ptCount val="1"/>
                <c:pt idx="0">
                  <c:v>DHS</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Sheet1!$D$2:$D$15</c:f>
              <c:numCache>
                <c:formatCode>General</c:formatCode>
                <c:ptCount val="14"/>
                <c:pt idx="0" formatCode="@">
                  <c:v>18.700000000000003</c:v>
                </c:pt>
                <c:pt idx="5" formatCode="@">
                  <c:v>16.600000000000001</c:v>
                </c:pt>
                <c:pt idx="12" formatCode="@">
                  <c:v>22.2</c:v>
                </c:pt>
              </c:numCache>
            </c:numRef>
          </c:val>
          <c:smooth val="0"/>
          <c:extLst>
            <c:ext xmlns:c16="http://schemas.microsoft.com/office/drawing/2014/chart" uri="{C3380CC4-5D6E-409C-BE32-E72D297353CC}">
              <c16:uniqueId val="{00000000-FABA-436D-AE3D-3C0F473615A2}"/>
            </c:ext>
          </c:extLst>
        </c:ser>
        <c:ser>
          <c:idx val="1"/>
          <c:order val="1"/>
          <c:tx>
            <c:strRef>
              <c:f>Sheet1!$E$1</c:f>
              <c:strCache>
                <c:ptCount val="1"/>
                <c:pt idx="0">
                  <c:v>LSMS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b"/>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Sheet1!$E$2:$E$15</c:f>
              <c:numCache>
                <c:formatCode>General</c:formatCode>
                <c:ptCount val="14"/>
                <c:pt idx="2" formatCode="@">
                  <c:v>16.7</c:v>
                </c:pt>
              </c:numCache>
            </c:numRef>
          </c:val>
          <c:smooth val="0"/>
          <c:extLst>
            <c:ext xmlns:c16="http://schemas.microsoft.com/office/drawing/2014/chart" uri="{C3380CC4-5D6E-409C-BE32-E72D297353CC}">
              <c16:uniqueId val="{00000001-FABA-436D-AE3D-3C0F473615A2}"/>
            </c:ext>
          </c:extLst>
        </c:ser>
        <c:ser>
          <c:idx val="2"/>
          <c:order val="2"/>
          <c:tx>
            <c:strRef>
              <c:f>Sheet1!$F$1</c:f>
              <c:strCache>
                <c:ptCount val="1"/>
                <c:pt idx="0">
                  <c:v>MICS3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Sheet1!$F$2:$F$15</c:f>
              <c:numCache>
                <c:formatCode>General</c:formatCode>
                <c:ptCount val="14"/>
                <c:pt idx="3" formatCode="@">
                  <c:v>14</c:v>
                </c:pt>
                <c:pt idx="8" formatCode="@">
                  <c:v>24.9</c:v>
                </c:pt>
              </c:numCache>
            </c:numRef>
          </c:val>
          <c:smooth val="0"/>
          <c:extLst>
            <c:ext xmlns:c16="http://schemas.microsoft.com/office/drawing/2014/chart" uri="{C3380CC4-5D6E-409C-BE32-E72D297353CC}">
              <c16:uniqueId val="{00000002-FABA-436D-AE3D-3C0F473615A2}"/>
            </c:ext>
          </c:extLst>
        </c:ser>
        <c:ser>
          <c:idx val="3"/>
          <c:order val="3"/>
          <c:tx>
            <c:strRef>
              <c:f>Sheet1!$G$1</c:f>
              <c:strCache>
                <c:ptCount val="1"/>
                <c:pt idx="0">
                  <c:v>PMA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2"/>
              <c:layout>
                <c:manualLayout>
                  <c:x val="-2.8417378918179619E-2"/>
                  <c:y val="4.979300499643112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ABA-436D-AE3D-3C0F473615A2}"/>
                </c:ext>
              </c:extLst>
            </c:dLbl>
            <c:dLbl>
              <c:idx val="13"/>
              <c:layout>
                <c:manualLayout>
                  <c:x val="-4.2485013636228254E-3"/>
                  <c:y val="4.9793004996431092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ABA-436D-AE3D-3C0F473615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b"/>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Sheet1!$G$2:$G$15</c:f>
              <c:numCache>
                <c:formatCode>General</c:formatCode>
                <c:ptCount val="14"/>
                <c:pt idx="10" formatCode="@">
                  <c:v>18.2</c:v>
                </c:pt>
                <c:pt idx="11" formatCode="@">
                  <c:v>17.59</c:v>
                </c:pt>
                <c:pt idx="12" formatCode="@">
                  <c:v>21.4</c:v>
                </c:pt>
                <c:pt idx="13" formatCode="@">
                  <c:v>28.64</c:v>
                </c:pt>
              </c:numCache>
            </c:numRef>
          </c:val>
          <c:smooth val="0"/>
          <c:extLst>
            <c:ext xmlns:c16="http://schemas.microsoft.com/office/drawing/2014/chart" uri="{C3380CC4-5D6E-409C-BE32-E72D297353CC}">
              <c16:uniqueId val="{00000005-FABA-436D-AE3D-3C0F473615A2}"/>
            </c:ext>
          </c:extLst>
        </c:ser>
        <c:dLbls>
          <c:showLegendKey val="0"/>
          <c:showVal val="0"/>
          <c:showCatName val="0"/>
          <c:showSerName val="0"/>
          <c:showPercent val="0"/>
          <c:showBubbleSize val="0"/>
        </c:dLbls>
        <c:marker val="1"/>
        <c:smooth val="0"/>
        <c:axId val="837131696"/>
        <c:axId val="837136944"/>
      </c:lineChart>
      <c:catAx>
        <c:axId val="83713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37136944"/>
        <c:crosses val="autoZero"/>
        <c:auto val="1"/>
        <c:lblAlgn val="ctr"/>
        <c:lblOffset val="100"/>
        <c:noMultiLvlLbl val="0"/>
      </c:catAx>
      <c:valAx>
        <c:axId val="8371369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mCPR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31696"/>
        <c:crosses val="autoZero"/>
        <c:crossBetween val="between"/>
      </c:valAx>
      <c:spPr>
        <a:noFill/>
        <a:ln>
          <a:noFill/>
        </a:ln>
        <a:effectLst/>
      </c:spPr>
    </c:plotArea>
    <c:plotVisOnly val="1"/>
    <c:dispBlanksAs val="span"/>
    <c:showDLblsOverMax val="0"/>
  </c:chart>
  <c:spPr>
    <a:noFill/>
    <a:ln>
      <a:solidFill>
        <a:schemeClr val="accent4"/>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mCPR MW Trends for Nigeria by Source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506079419762851E-2"/>
          <c:y val="0.13910487411907954"/>
          <c:w val="0.94776256424737348"/>
          <c:h val="0.68861897323899368"/>
        </c:manualLayout>
      </c:layout>
      <c:lineChart>
        <c:grouping val="standard"/>
        <c:varyColors val="0"/>
        <c:ser>
          <c:idx val="0"/>
          <c:order val="0"/>
          <c:tx>
            <c:strRef>
              <c:f>'Nigeria Survey Graph'!$D$1</c:f>
              <c:strCache>
                <c:ptCount val="1"/>
                <c:pt idx="0">
                  <c:v>National</c:v>
                </c:pt>
              </c:strCache>
            </c:strRef>
          </c:tx>
          <c:spPr>
            <a:ln w="28575" cap="rnd">
              <a:solidFill>
                <a:schemeClr val="accent2"/>
              </a:solidFill>
              <a:prstDash val="solid"/>
              <a:round/>
            </a:ln>
            <a:effectLst/>
          </c:spPr>
          <c:marker>
            <c:symbol val="circle"/>
            <c:size val="6"/>
            <c:spPr>
              <a:solidFill>
                <a:schemeClr val="accent2"/>
              </a:solidFill>
              <a:ln w="9525">
                <a:solidFill>
                  <a:schemeClr val="accent2"/>
                </a:solidFill>
                <a:prstDash val="solid"/>
              </a:ln>
              <a:effectLst/>
            </c:spPr>
          </c:marker>
          <c:dLbls>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8F-4251-98A7-1020C7BE783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Graph'!$D$2:$D$29</c:f>
              <c:numCache>
                <c:formatCode>General</c:formatCode>
                <c:ptCount val="28"/>
                <c:pt idx="4">
                  <c:v>10.9</c:v>
                </c:pt>
                <c:pt idx="22">
                  <c:v>10.5</c:v>
                </c:pt>
              </c:numCache>
            </c:numRef>
          </c:val>
          <c:smooth val="0"/>
          <c:extLst>
            <c:ext xmlns:c16="http://schemas.microsoft.com/office/drawing/2014/chart" uri="{C3380CC4-5D6E-409C-BE32-E72D297353CC}">
              <c16:uniqueId val="{00000002-148F-4251-98A7-1020C7BE7831}"/>
            </c:ext>
          </c:extLst>
        </c:ser>
        <c:ser>
          <c:idx val="1"/>
          <c:order val="1"/>
          <c:tx>
            <c:strRef>
              <c:f>'Nigeria Survey Graph'!$E$1</c:f>
              <c:strCache>
                <c:ptCount val="1"/>
                <c:pt idx="0">
                  <c:v>DHS</c:v>
                </c:pt>
              </c:strCache>
            </c:strRef>
          </c:tx>
          <c:spPr>
            <a:ln w="28575" cap="rnd">
              <a:solidFill>
                <a:schemeClr val="tx2"/>
              </a:solidFill>
              <a:prstDash val="solid"/>
              <a:round/>
            </a:ln>
            <a:effectLst/>
          </c:spPr>
          <c:marker>
            <c:symbol val="circle"/>
            <c:size val="6"/>
            <c:spPr>
              <a:solidFill>
                <a:schemeClr val="tx2"/>
              </a:solidFill>
              <a:ln w="9525">
                <a:solidFill>
                  <a:schemeClr val="tx2"/>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Graph'!$E$2:$E$29</c:f>
              <c:numCache>
                <c:formatCode>General</c:formatCode>
                <c:ptCount val="28"/>
                <c:pt idx="0">
                  <c:v>3.5</c:v>
                </c:pt>
                <c:pt idx="8">
                  <c:v>8.5999999999999979</c:v>
                </c:pt>
                <c:pt idx="13">
                  <c:v>8.1999999999999993</c:v>
                </c:pt>
                <c:pt idx="18">
                  <c:v>9.6999999999999993</c:v>
                </c:pt>
                <c:pt idx="23">
                  <c:v>9.8000000000000007</c:v>
                </c:pt>
              </c:numCache>
            </c:numRef>
          </c:val>
          <c:smooth val="0"/>
          <c:extLst>
            <c:ext xmlns:c16="http://schemas.microsoft.com/office/drawing/2014/chart" uri="{C3380CC4-5D6E-409C-BE32-E72D297353CC}">
              <c16:uniqueId val="{00000003-148F-4251-98A7-1020C7BE7831}"/>
            </c:ext>
          </c:extLst>
        </c:ser>
        <c:ser>
          <c:idx val="2"/>
          <c:order val="2"/>
          <c:tx>
            <c:strRef>
              <c:f>'Nigeria Survey Graph'!$F$1</c:f>
              <c:strCache>
                <c:ptCount val="1"/>
                <c:pt idx="0">
                  <c:v>MICS</c:v>
                </c:pt>
              </c:strCache>
            </c:strRef>
          </c:tx>
          <c:spPr>
            <a:ln w="28575" cap="rnd">
              <a:solidFill>
                <a:schemeClr val="accent1"/>
              </a:solidFill>
              <a:prstDash val="solid"/>
              <a:round/>
            </a:ln>
            <a:effectLst/>
          </c:spPr>
          <c:marker>
            <c:symbol val="circle"/>
            <c:size val="6"/>
            <c:spPr>
              <a:solidFill>
                <a:schemeClr val="accent1"/>
              </a:solidFill>
              <a:ln w="9525">
                <a:solidFill>
                  <a:schemeClr val="accent1"/>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Graph'!$F$2:$F$29</c:f>
              <c:numCache>
                <c:formatCode>General</c:formatCode>
                <c:ptCount val="28"/>
                <c:pt idx="17">
                  <c:v>10.5</c:v>
                </c:pt>
                <c:pt idx="21">
                  <c:v>11.6</c:v>
                </c:pt>
                <c:pt idx="27">
                  <c:v>10.8</c:v>
                </c:pt>
              </c:numCache>
            </c:numRef>
          </c:val>
          <c:smooth val="0"/>
          <c:extLst>
            <c:ext xmlns:c16="http://schemas.microsoft.com/office/drawing/2014/chart" uri="{C3380CC4-5D6E-409C-BE32-E72D297353CC}">
              <c16:uniqueId val="{00000004-148F-4251-98A7-1020C7BE7831}"/>
            </c:ext>
          </c:extLst>
        </c:ser>
        <c:ser>
          <c:idx val="3"/>
          <c:order val="3"/>
          <c:tx>
            <c:strRef>
              <c:f>'Nigeria Survey Graph'!$G$1</c:f>
              <c:strCache>
                <c:ptCount val="1"/>
                <c:pt idx="0">
                  <c:v>PMA</c:v>
                </c:pt>
              </c:strCache>
            </c:strRef>
          </c:tx>
          <c:spPr>
            <a:ln w="28575" cap="rnd">
              <a:solidFill>
                <a:schemeClr val="accent6"/>
              </a:solidFill>
              <a:prstDash val="solid"/>
              <a:round/>
            </a:ln>
            <a:effectLst/>
          </c:spPr>
          <c:marker>
            <c:symbol val="circle"/>
            <c:size val="6"/>
            <c:spPr>
              <a:solidFill>
                <a:srgbClr val="954F72"/>
              </a:solidFill>
              <a:ln w="9525">
                <a:solidFill>
                  <a:schemeClr val="accent6"/>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Graph'!$G$2:$G$29</c:f>
              <c:numCache>
                <c:formatCode>General</c:formatCode>
                <c:ptCount val="28"/>
                <c:pt idx="26">
                  <c:v>16.3</c:v>
                </c:pt>
                <c:pt idx="27">
                  <c:v>16.100000000000001</c:v>
                </c:pt>
              </c:numCache>
            </c:numRef>
          </c:val>
          <c:smooth val="0"/>
          <c:extLst>
            <c:ext xmlns:c16="http://schemas.microsoft.com/office/drawing/2014/chart" uri="{C3380CC4-5D6E-409C-BE32-E72D297353CC}">
              <c16:uniqueId val="{00000005-148F-4251-98A7-1020C7BE7831}"/>
            </c:ext>
          </c:extLst>
        </c:ser>
        <c:dLbls>
          <c:showLegendKey val="0"/>
          <c:showVal val="0"/>
          <c:showCatName val="0"/>
          <c:showSerName val="0"/>
          <c:showPercent val="0"/>
          <c:showBubbleSize val="0"/>
        </c:dLbls>
        <c:marker val="1"/>
        <c:smooth val="0"/>
        <c:axId val="688412112"/>
        <c:axId val="688411456"/>
      </c:lineChart>
      <c:catAx>
        <c:axId val="6884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11456"/>
        <c:crosses val="autoZero"/>
        <c:auto val="1"/>
        <c:lblAlgn val="ctr"/>
        <c:lblOffset val="100"/>
        <c:noMultiLvlLbl val="0"/>
      </c:catAx>
      <c:valAx>
        <c:axId val="68841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12112"/>
        <c:crosses val="autoZero"/>
        <c:crossBetween val="between"/>
      </c:valAx>
      <c:spPr>
        <a:noFill/>
        <a:ln>
          <a:noFill/>
        </a:ln>
        <a:effectLst/>
      </c:spPr>
    </c:plotArea>
    <c:plotVisOnly val="1"/>
    <c:dispBlanksAs val="span"/>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mCPR MW Trends for Nigeria by Source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506079419762851E-2"/>
          <c:y val="9.0013910473019099E-2"/>
          <c:w val="0.94776256424737348"/>
          <c:h val="0.76894960593995254"/>
        </c:manualLayout>
      </c:layout>
      <c:lineChart>
        <c:grouping val="standard"/>
        <c:varyColors val="0"/>
        <c:ser>
          <c:idx val="4"/>
          <c:order val="0"/>
          <c:tx>
            <c:strRef>
              <c:f>'Nigeria Survey Graph'!$H$1</c:f>
              <c:strCache>
                <c:ptCount val="1"/>
                <c:pt idx="0">
                  <c:v>FPET</c:v>
                </c:pt>
              </c:strCache>
            </c:strRef>
          </c:tx>
          <c:spPr>
            <a:ln w="28575" cap="rnd">
              <a:solidFill>
                <a:schemeClr val="bg2"/>
              </a:solidFill>
              <a:prstDash val="sysDot"/>
              <a:round/>
            </a:ln>
            <a:effectLst/>
          </c:spPr>
          <c:marker>
            <c:symbol val="circle"/>
            <c:size val="5"/>
            <c:spPr>
              <a:solidFill>
                <a:schemeClr val="bg2"/>
              </a:solidFill>
              <a:ln w="9525">
                <a:solidFill>
                  <a:schemeClr val="bg2"/>
                </a:solidFill>
                <a:prstDash val="sysDot"/>
              </a:ln>
              <a:effectLst/>
            </c:spPr>
          </c:marker>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Graph'!$H$2:$H$29</c:f>
              <c:numCache>
                <c:formatCode>General</c:formatCode>
                <c:ptCount val="28"/>
                <c:pt idx="0">
                  <c:v>3.6</c:v>
                </c:pt>
                <c:pt idx="1">
                  <c:v>4.4000000000000004</c:v>
                </c:pt>
                <c:pt idx="2">
                  <c:v>5.2</c:v>
                </c:pt>
                <c:pt idx="3">
                  <c:v>6.2</c:v>
                </c:pt>
                <c:pt idx="4">
                  <c:v>7.2</c:v>
                </c:pt>
                <c:pt idx="5">
                  <c:v>7.5</c:v>
                </c:pt>
                <c:pt idx="6">
                  <c:v>7.8</c:v>
                </c:pt>
                <c:pt idx="7">
                  <c:v>8.1</c:v>
                </c:pt>
                <c:pt idx="8">
                  <c:v>8.3000000000000007</c:v>
                </c:pt>
                <c:pt idx="9">
                  <c:v>8.5</c:v>
                </c:pt>
                <c:pt idx="10">
                  <c:v>8.5</c:v>
                </c:pt>
                <c:pt idx="11">
                  <c:v>8.5</c:v>
                </c:pt>
                <c:pt idx="12">
                  <c:v>8.4</c:v>
                </c:pt>
                <c:pt idx="13">
                  <c:v>8.4</c:v>
                </c:pt>
                <c:pt idx="14">
                  <c:v>8.6</c:v>
                </c:pt>
                <c:pt idx="15">
                  <c:v>9</c:v>
                </c:pt>
                <c:pt idx="16">
                  <c:v>9.3000000000000007</c:v>
                </c:pt>
                <c:pt idx="17">
                  <c:v>9.6</c:v>
                </c:pt>
                <c:pt idx="18">
                  <c:v>9.8000000000000007</c:v>
                </c:pt>
                <c:pt idx="19">
                  <c:v>10.1</c:v>
                </c:pt>
                <c:pt idx="20">
                  <c:v>10.3</c:v>
                </c:pt>
                <c:pt idx="21">
                  <c:v>10.4</c:v>
                </c:pt>
                <c:pt idx="22">
                  <c:v>10.5</c:v>
                </c:pt>
                <c:pt idx="23">
                  <c:v>10.3</c:v>
                </c:pt>
                <c:pt idx="24">
                  <c:v>11.1</c:v>
                </c:pt>
                <c:pt idx="25">
                  <c:v>12.1</c:v>
                </c:pt>
                <c:pt idx="26">
                  <c:v>13</c:v>
                </c:pt>
                <c:pt idx="27">
                  <c:v>13</c:v>
                </c:pt>
              </c:numCache>
            </c:numRef>
          </c:val>
          <c:smooth val="0"/>
          <c:extLst>
            <c:ext xmlns:c16="http://schemas.microsoft.com/office/drawing/2014/chart" uri="{C3380CC4-5D6E-409C-BE32-E72D297353CC}">
              <c16:uniqueId val="{00000000-2922-47A2-8CB5-430740070177}"/>
            </c:ext>
          </c:extLst>
        </c:ser>
        <c:ser>
          <c:idx val="0"/>
          <c:order val="1"/>
          <c:tx>
            <c:strRef>
              <c:f>'Nigeria Survey Graph'!$D$1</c:f>
              <c:strCache>
                <c:ptCount val="1"/>
                <c:pt idx="0">
                  <c:v>National</c:v>
                </c:pt>
              </c:strCache>
            </c:strRef>
          </c:tx>
          <c:spPr>
            <a:ln w="28575" cap="rnd">
              <a:solidFill>
                <a:schemeClr val="accent2"/>
              </a:solidFill>
              <a:prstDash val="solid"/>
              <a:round/>
            </a:ln>
            <a:effectLst/>
          </c:spPr>
          <c:marker>
            <c:symbol val="circle"/>
            <c:size val="6"/>
            <c:spPr>
              <a:solidFill>
                <a:schemeClr val="accent2"/>
              </a:solidFill>
              <a:ln w="9525">
                <a:solidFill>
                  <a:schemeClr val="accent2"/>
                </a:solidFill>
                <a:prstDash val="solid"/>
              </a:ln>
              <a:effectLst/>
            </c:spPr>
          </c:marker>
          <c:dLbls>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22-47A2-8CB5-4307400701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Graph'!$D$2:$D$29</c:f>
              <c:numCache>
                <c:formatCode>General</c:formatCode>
                <c:ptCount val="28"/>
                <c:pt idx="4">
                  <c:v>10.9</c:v>
                </c:pt>
                <c:pt idx="22">
                  <c:v>10.5</c:v>
                </c:pt>
              </c:numCache>
            </c:numRef>
          </c:val>
          <c:smooth val="0"/>
          <c:extLst>
            <c:ext xmlns:c16="http://schemas.microsoft.com/office/drawing/2014/chart" uri="{C3380CC4-5D6E-409C-BE32-E72D297353CC}">
              <c16:uniqueId val="{00000002-2922-47A2-8CB5-430740070177}"/>
            </c:ext>
          </c:extLst>
        </c:ser>
        <c:ser>
          <c:idx val="1"/>
          <c:order val="2"/>
          <c:tx>
            <c:strRef>
              <c:f>'Nigeria Survey Graph'!$E$1</c:f>
              <c:strCache>
                <c:ptCount val="1"/>
                <c:pt idx="0">
                  <c:v>DHS</c:v>
                </c:pt>
              </c:strCache>
            </c:strRef>
          </c:tx>
          <c:spPr>
            <a:ln w="28575" cap="rnd">
              <a:solidFill>
                <a:schemeClr val="tx2"/>
              </a:solidFill>
              <a:prstDash val="solid"/>
              <a:round/>
            </a:ln>
            <a:effectLst/>
          </c:spPr>
          <c:marker>
            <c:symbol val="circle"/>
            <c:size val="6"/>
            <c:spPr>
              <a:solidFill>
                <a:schemeClr val="tx2"/>
              </a:solidFill>
              <a:ln w="9525">
                <a:solidFill>
                  <a:schemeClr val="tx2"/>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Graph'!$E$2:$E$29</c:f>
              <c:numCache>
                <c:formatCode>General</c:formatCode>
                <c:ptCount val="28"/>
                <c:pt idx="0">
                  <c:v>3.5</c:v>
                </c:pt>
                <c:pt idx="8">
                  <c:v>8.5999999999999979</c:v>
                </c:pt>
                <c:pt idx="13">
                  <c:v>8.1999999999999993</c:v>
                </c:pt>
                <c:pt idx="18">
                  <c:v>9.6999999999999993</c:v>
                </c:pt>
                <c:pt idx="23">
                  <c:v>9.8000000000000007</c:v>
                </c:pt>
              </c:numCache>
            </c:numRef>
          </c:val>
          <c:smooth val="0"/>
          <c:extLst>
            <c:ext xmlns:c16="http://schemas.microsoft.com/office/drawing/2014/chart" uri="{C3380CC4-5D6E-409C-BE32-E72D297353CC}">
              <c16:uniqueId val="{00000003-2922-47A2-8CB5-430740070177}"/>
            </c:ext>
          </c:extLst>
        </c:ser>
        <c:ser>
          <c:idx val="2"/>
          <c:order val="3"/>
          <c:tx>
            <c:strRef>
              <c:f>'Nigeria Survey Graph'!$F$1</c:f>
              <c:strCache>
                <c:ptCount val="1"/>
                <c:pt idx="0">
                  <c:v>MICS</c:v>
                </c:pt>
              </c:strCache>
            </c:strRef>
          </c:tx>
          <c:spPr>
            <a:ln w="28575" cap="rnd">
              <a:solidFill>
                <a:schemeClr val="accent1"/>
              </a:solidFill>
              <a:prstDash val="solid"/>
              <a:round/>
            </a:ln>
            <a:effectLst/>
          </c:spPr>
          <c:marker>
            <c:symbol val="circle"/>
            <c:size val="6"/>
            <c:spPr>
              <a:solidFill>
                <a:schemeClr val="accent1"/>
              </a:solidFill>
              <a:ln w="9525">
                <a:solidFill>
                  <a:schemeClr val="accent1"/>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Graph'!$F$2:$F$29</c:f>
              <c:numCache>
                <c:formatCode>General</c:formatCode>
                <c:ptCount val="28"/>
                <c:pt idx="17">
                  <c:v>10.5</c:v>
                </c:pt>
                <c:pt idx="21">
                  <c:v>11.6</c:v>
                </c:pt>
                <c:pt idx="27">
                  <c:v>10.8</c:v>
                </c:pt>
              </c:numCache>
            </c:numRef>
          </c:val>
          <c:smooth val="0"/>
          <c:extLst>
            <c:ext xmlns:c16="http://schemas.microsoft.com/office/drawing/2014/chart" uri="{C3380CC4-5D6E-409C-BE32-E72D297353CC}">
              <c16:uniqueId val="{00000004-2922-47A2-8CB5-430740070177}"/>
            </c:ext>
          </c:extLst>
        </c:ser>
        <c:ser>
          <c:idx val="3"/>
          <c:order val="4"/>
          <c:tx>
            <c:strRef>
              <c:f>'Nigeria Survey Graph'!$G$1</c:f>
              <c:strCache>
                <c:ptCount val="1"/>
                <c:pt idx="0">
                  <c:v>PMA</c:v>
                </c:pt>
              </c:strCache>
            </c:strRef>
          </c:tx>
          <c:spPr>
            <a:ln w="28575" cap="rnd">
              <a:solidFill>
                <a:schemeClr val="accent6"/>
              </a:solidFill>
              <a:prstDash val="solid"/>
              <a:round/>
            </a:ln>
            <a:effectLst/>
          </c:spPr>
          <c:marker>
            <c:symbol val="circle"/>
            <c:size val="6"/>
            <c:spPr>
              <a:solidFill>
                <a:srgbClr val="954F72"/>
              </a:solidFill>
              <a:ln w="9525">
                <a:solidFill>
                  <a:schemeClr val="accent6"/>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Survey Graph'!$C$2:$C$29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'Nigeria Survey Graph'!$G$2:$G$29</c:f>
              <c:numCache>
                <c:formatCode>General</c:formatCode>
                <c:ptCount val="28"/>
                <c:pt idx="26">
                  <c:v>16.3</c:v>
                </c:pt>
                <c:pt idx="27">
                  <c:v>16.100000000000001</c:v>
                </c:pt>
              </c:numCache>
            </c:numRef>
          </c:val>
          <c:smooth val="0"/>
          <c:extLst>
            <c:ext xmlns:c16="http://schemas.microsoft.com/office/drawing/2014/chart" uri="{C3380CC4-5D6E-409C-BE32-E72D297353CC}">
              <c16:uniqueId val="{00000005-2922-47A2-8CB5-430740070177}"/>
            </c:ext>
          </c:extLst>
        </c:ser>
        <c:dLbls>
          <c:showLegendKey val="0"/>
          <c:showVal val="0"/>
          <c:showCatName val="0"/>
          <c:showSerName val="0"/>
          <c:showPercent val="0"/>
          <c:showBubbleSize val="0"/>
        </c:dLbls>
        <c:marker val="1"/>
        <c:smooth val="0"/>
        <c:axId val="688412112"/>
        <c:axId val="688411456"/>
      </c:lineChart>
      <c:catAx>
        <c:axId val="6884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11456"/>
        <c:crosses val="autoZero"/>
        <c:auto val="1"/>
        <c:lblAlgn val="ctr"/>
        <c:lblOffset val="100"/>
        <c:noMultiLvlLbl val="0"/>
      </c:catAx>
      <c:valAx>
        <c:axId val="68841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12112"/>
        <c:crosses val="autoZero"/>
        <c:crossBetween val="between"/>
      </c:valAx>
      <c:spPr>
        <a:noFill/>
        <a:ln>
          <a:noFill/>
        </a:ln>
        <a:effectLst/>
      </c:spPr>
    </c:plotArea>
    <c:plotVisOnly val="1"/>
    <c:dispBlanksAs val="span"/>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mCPR (MW) from</a:t>
            </a:r>
            <a:r>
              <a:rPr lang="en-US" b="1" baseline="0" dirty="0"/>
              <a:t> Surveys : 2003-2015</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990787046117019E-2"/>
          <c:y val="9.4090497788418853E-2"/>
          <c:w val="0.88051258506134744"/>
          <c:h val="0.78175319091537543"/>
        </c:manualLayout>
      </c:layout>
      <c:lineChart>
        <c:grouping val="standard"/>
        <c:varyColors val="0"/>
        <c:ser>
          <c:idx val="0"/>
          <c:order val="0"/>
          <c:tx>
            <c:strRef>
              <c:f>Sheet1!$D$1</c:f>
              <c:strCache>
                <c:ptCount val="1"/>
                <c:pt idx="0">
                  <c:v>DHS</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Sheet1!$D$2:$D$15</c:f>
              <c:numCache>
                <c:formatCode>General</c:formatCode>
                <c:ptCount val="14"/>
                <c:pt idx="0" formatCode="@">
                  <c:v>18.700000000000003</c:v>
                </c:pt>
                <c:pt idx="5" formatCode="@">
                  <c:v>16.600000000000001</c:v>
                </c:pt>
                <c:pt idx="12" formatCode="@">
                  <c:v>22.2</c:v>
                </c:pt>
              </c:numCache>
            </c:numRef>
          </c:val>
          <c:smooth val="0"/>
          <c:extLst>
            <c:ext xmlns:c16="http://schemas.microsoft.com/office/drawing/2014/chart" uri="{C3380CC4-5D6E-409C-BE32-E72D297353CC}">
              <c16:uniqueId val="{00000000-3FC0-4D24-8B9D-D931EBF471E9}"/>
            </c:ext>
          </c:extLst>
        </c:ser>
        <c:ser>
          <c:idx val="1"/>
          <c:order val="1"/>
          <c:tx>
            <c:strRef>
              <c:f>Sheet1!$E$1</c:f>
              <c:strCache>
                <c:ptCount val="1"/>
                <c:pt idx="0">
                  <c:v>LSMS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b"/>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Sheet1!$E$2:$E$15</c:f>
              <c:numCache>
                <c:formatCode>General</c:formatCode>
                <c:ptCount val="14"/>
                <c:pt idx="2" formatCode="@">
                  <c:v>16.7</c:v>
                </c:pt>
              </c:numCache>
            </c:numRef>
          </c:val>
          <c:smooth val="0"/>
          <c:extLst>
            <c:ext xmlns:c16="http://schemas.microsoft.com/office/drawing/2014/chart" uri="{C3380CC4-5D6E-409C-BE32-E72D297353CC}">
              <c16:uniqueId val="{00000001-3FC0-4D24-8B9D-D931EBF471E9}"/>
            </c:ext>
          </c:extLst>
        </c:ser>
        <c:ser>
          <c:idx val="2"/>
          <c:order val="2"/>
          <c:tx>
            <c:strRef>
              <c:f>Sheet1!$F$1</c:f>
              <c:strCache>
                <c:ptCount val="1"/>
                <c:pt idx="0">
                  <c:v>MICS3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Sheet1!$F$2:$F$15</c:f>
              <c:numCache>
                <c:formatCode>General</c:formatCode>
                <c:ptCount val="14"/>
                <c:pt idx="3" formatCode="@">
                  <c:v>14</c:v>
                </c:pt>
                <c:pt idx="8" formatCode="@">
                  <c:v>24.9</c:v>
                </c:pt>
              </c:numCache>
            </c:numRef>
          </c:val>
          <c:smooth val="0"/>
          <c:extLst>
            <c:ext xmlns:c16="http://schemas.microsoft.com/office/drawing/2014/chart" uri="{C3380CC4-5D6E-409C-BE32-E72D297353CC}">
              <c16:uniqueId val="{00000002-3FC0-4D24-8B9D-D931EBF471E9}"/>
            </c:ext>
          </c:extLst>
        </c:ser>
        <c:ser>
          <c:idx val="3"/>
          <c:order val="3"/>
          <c:tx>
            <c:strRef>
              <c:f>Sheet1!$G$1</c:f>
              <c:strCache>
                <c:ptCount val="1"/>
                <c:pt idx="0">
                  <c:v>PMA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2"/>
              <c:layout>
                <c:manualLayout>
                  <c:x val="-2.8417378918179619E-2"/>
                  <c:y val="4.979300499643112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FC0-4D24-8B9D-D931EBF471E9}"/>
                </c:ext>
              </c:extLst>
            </c:dLbl>
            <c:dLbl>
              <c:idx val="13"/>
              <c:layout>
                <c:manualLayout>
                  <c:x val="-4.2485013636228254E-3"/>
                  <c:y val="4.9793004996431092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FC0-4D24-8B9D-D931EBF471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en-US"/>
              </a:p>
            </c:txPr>
            <c:dLblPos val="b"/>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Sheet1!$G$2:$G$15</c:f>
              <c:numCache>
                <c:formatCode>General</c:formatCode>
                <c:ptCount val="14"/>
                <c:pt idx="10" formatCode="@">
                  <c:v>18.2</c:v>
                </c:pt>
                <c:pt idx="11" formatCode="@">
                  <c:v>17.59</c:v>
                </c:pt>
                <c:pt idx="12" formatCode="@">
                  <c:v>21.4</c:v>
                </c:pt>
                <c:pt idx="13" formatCode="@">
                  <c:v>28.64</c:v>
                </c:pt>
              </c:numCache>
            </c:numRef>
          </c:val>
          <c:smooth val="0"/>
          <c:extLst>
            <c:ext xmlns:c16="http://schemas.microsoft.com/office/drawing/2014/chart" uri="{C3380CC4-5D6E-409C-BE32-E72D297353CC}">
              <c16:uniqueId val="{00000003-3FC0-4D24-8B9D-D931EBF471E9}"/>
            </c:ext>
          </c:extLst>
        </c:ser>
        <c:dLbls>
          <c:showLegendKey val="0"/>
          <c:showVal val="0"/>
          <c:showCatName val="0"/>
          <c:showSerName val="0"/>
          <c:showPercent val="0"/>
          <c:showBubbleSize val="0"/>
        </c:dLbls>
        <c:marker val="1"/>
        <c:smooth val="0"/>
        <c:axId val="837131696"/>
        <c:axId val="837136944"/>
      </c:lineChart>
      <c:catAx>
        <c:axId val="83713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37136944"/>
        <c:crosses val="autoZero"/>
        <c:auto val="1"/>
        <c:lblAlgn val="ctr"/>
        <c:lblOffset val="100"/>
        <c:noMultiLvlLbl val="0"/>
      </c:catAx>
      <c:valAx>
        <c:axId val="8371369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mCPR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31696"/>
        <c:crosses val="autoZero"/>
        <c:crossBetween val="between"/>
      </c:valAx>
      <c:spPr>
        <a:noFill/>
        <a:ln>
          <a:noFill/>
        </a:ln>
        <a:effectLst/>
      </c:spPr>
    </c:plotArea>
    <c:plotVisOnly val="1"/>
    <c:dispBlanksAs val="span"/>
    <c:showDLblsOverMax val="0"/>
  </c:chart>
  <c:spPr>
    <a:noFill/>
    <a:ln>
      <a:solidFill>
        <a:schemeClr val="accent4"/>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mCPR (MW) from Surveys &amp; FPET: 2003-2015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978171983460718E-2"/>
          <c:y val="0.13171805666858044"/>
          <c:w val="0.84959513250831009"/>
          <c:h val="0.7386154542288893"/>
        </c:manualLayout>
      </c:layout>
      <c:lineChart>
        <c:grouping val="standard"/>
        <c:varyColors val="0"/>
        <c:ser>
          <c:idx val="0"/>
          <c:order val="0"/>
          <c:tx>
            <c:strRef>
              <c:f>Sheet1!$D$1</c:f>
              <c:strCache>
                <c:ptCount val="1"/>
                <c:pt idx="0">
                  <c:v>DHS</c:v>
                </c:pt>
              </c:strCache>
            </c:strRef>
          </c:tx>
          <c:spPr>
            <a:ln w="28575" cap="rnd">
              <a:solidFill>
                <a:schemeClr val="tx2"/>
              </a:solidFill>
              <a:prstDash val="sysDot"/>
              <a:round/>
            </a:ln>
            <a:effectLst/>
          </c:spPr>
          <c:marker>
            <c:symbol val="circle"/>
            <c:size val="5"/>
            <c:spPr>
              <a:solidFill>
                <a:schemeClr val="tx2"/>
              </a:solidFill>
              <a:ln w="9525">
                <a:solidFill>
                  <a:schemeClr val="tx2"/>
                </a:solidFill>
                <a:prstDash val="sysDot"/>
              </a:ln>
              <a:effectLst/>
            </c:spPr>
          </c:marker>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Sheet1!$D$2:$D$15</c:f>
              <c:numCache>
                <c:formatCode>General</c:formatCode>
                <c:ptCount val="14"/>
                <c:pt idx="0" formatCode="@">
                  <c:v>18.700000000000003</c:v>
                </c:pt>
                <c:pt idx="5" formatCode="@">
                  <c:v>16.600000000000001</c:v>
                </c:pt>
                <c:pt idx="12" formatCode="@">
                  <c:v>22.2</c:v>
                </c:pt>
              </c:numCache>
            </c:numRef>
          </c:val>
          <c:smooth val="0"/>
          <c:extLst>
            <c:ext xmlns:c16="http://schemas.microsoft.com/office/drawing/2014/chart" uri="{C3380CC4-5D6E-409C-BE32-E72D297353CC}">
              <c16:uniqueId val="{00000000-E9DC-49DB-B6F0-81B809590395}"/>
            </c:ext>
          </c:extLst>
        </c:ser>
        <c:ser>
          <c:idx val="1"/>
          <c:order val="1"/>
          <c:tx>
            <c:strRef>
              <c:f>Sheet1!$E$1</c:f>
              <c:strCache>
                <c:ptCount val="1"/>
                <c:pt idx="0">
                  <c:v>LSMS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Sheet1!$E$2:$E$15</c:f>
              <c:numCache>
                <c:formatCode>General</c:formatCode>
                <c:ptCount val="14"/>
                <c:pt idx="2" formatCode="@">
                  <c:v>16.7</c:v>
                </c:pt>
              </c:numCache>
            </c:numRef>
          </c:val>
          <c:smooth val="0"/>
          <c:extLst>
            <c:ext xmlns:c16="http://schemas.microsoft.com/office/drawing/2014/chart" uri="{C3380CC4-5D6E-409C-BE32-E72D297353CC}">
              <c16:uniqueId val="{00000001-E9DC-49DB-B6F0-81B809590395}"/>
            </c:ext>
          </c:extLst>
        </c:ser>
        <c:ser>
          <c:idx val="2"/>
          <c:order val="2"/>
          <c:tx>
            <c:strRef>
              <c:f>Sheet1!$F$1</c:f>
              <c:strCache>
                <c:ptCount val="1"/>
                <c:pt idx="0">
                  <c:v>MICS3</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Sheet1!$F$2:$F$15</c:f>
              <c:numCache>
                <c:formatCode>General</c:formatCode>
                <c:ptCount val="14"/>
                <c:pt idx="3" formatCode="@">
                  <c:v>14</c:v>
                </c:pt>
                <c:pt idx="8" formatCode="@">
                  <c:v>24.9</c:v>
                </c:pt>
              </c:numCache>
            </c:numRef>
          </c:val>
          <c:smooth val="0"/>
          <c:extLst>
            <c:ext xmlns:c16="http://schemas.microsoft.com/office/drawing/2014/chart" uri="{C3380CC4-5D6E-409C-BE32-E72D297353CC}">
              <c16:uniqueId val="{00000002-E9DC-49DB-B6F0-81B809590395}"/>
            </c:ext>
          </c:extLst>
        </c:ser>
        <c:ser>
          <c:idx val="3"/>
          <c:order val="3"/>
          <c:tx>
            <c:strRef>
              <c:f>Sheet1!$G$1</c:f>
              <c:strCache>
                <c:ptCount val="1"/>
                <c:pt idx="0">
                  <c:v>PMA</c:v>
                </c:pt>
              </c:strCache>
            </c:strRef>
          </c:tx>
          <c:spPr>
            <a:ln w="28575" cap="rnd">
              <a:solidFill>
                <a:schemeClr val="accent6"/>
              </a:solidFill>
              <a:prstDash val="sysDot"/>
              <a:round/>
            </a:ln>
            <a:effectLst/>
          </c:spPr>
          <c:marker>
            <c:symbol val="circle"/>
            <c:size val="5"/>
            <c:spPr>
              <a:solidFill>
                <a:schemeClr val="accent6"/>
              </a:solidFill>
              <a:ln w="9525">
                <a:solidFill>
                  <a:schemeClr val="accent6"/>
                </a:solidFill>
                <a:prstDash val="sysDot"/>
              </a:ln>
              <a:effectLst/>
            </c:spPr>
          </c:marker>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Sheet1!$G$2:$G$15</c:f>
              <c:numCache>
                <c:formatCode>General</c:formatCode>
                <c:ptCount val="14"/>
                <c:pt idx="10" formatCode="@">
                  <c:v>18.2</c:v>
                </c:pt>
                <c:pt idx="11" formatCode="@">
                  <c:v>17.59</c:v>
                </c:pt>
                <c:pt idx="12" formatCode="@">
                  <c:v>21.4</c:v>
                </c:pt>
                <c:pt idx="13" formatCode="@">
                  <c:v>28.64</c:v>
                </c:pt>
              </c:numCache>
            </c:numRef>
          </c:val>
          <c:smooth val="0"/>
          <c:extLst>
            <c:ext xmlns:c16="http://schemas.microsoft.com/office/drawing/2014/chart" uri="{C3380CC4-5D6E-409C-BE32-E72D297353CC}">
              <c16:uniqueId val="{00000003-E9DC-49DB-B6F0-81B809590395}"/>
            </c:ext>
          </c:extLst>
        </c:ser>
        <c:ser>
          <c:idx val="4"/>
          <c:order val="4"/>
          <c:tx>
            <c:strRef>
              <c:f>Sheet1!$H$1</c:f>
              <c:strCache>
                <c:ptCount val="1"/>
                <c:pt idx="0">
                  <c:v>FPET</c:v>
                </c:pt>
              </c:strCache>
            </c:strRef>
          </c:tx>
          <c:spPr>
            <a:ln w="38100" cap="rnd">
              <a:solidFill>
                <a:schemeClr val="bg2"/>
              </a:solidFill>
              <a:round/>
            </a:ln>
            <a:effectLst/>
          </c:spPr>
          <c:marker>
            <c:symbol val="circle"/>
            <c:size val="5"/>
            <c:spPr>
              <a:solidFill>
                <a:schemeClr val="bg2"/>
              </a:solidFill>
              <a:ln w="38100">
                <a:solidFill>
                  <a:schemeClr val="bg2"/>
                </a:solidFill>
              </a:ln>
              <a:effectLst/>
            </c:spPr>
          </c:marker>
          <c:dLbls>
            <c:spPr>
              <a:solidFill>
                <a:srgbClr val="FFFFFF">
                  <a:alpha val="50196"/>
                </a:srgb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Sheet1!$C$2:$C$15</c:f>
              <c:strCache>
                <c:ptCount val="14"/>
                <c:pt idx="0">
                  <c:v>2003.5</c:v>
                </c:pt>
                <c:pt idx="1">
                  <c:v>2004.5</c:v>
                </c:pt>
                <c:pt idx="2">
                  <c:v>2005.5</c:v>
                </c:pt>
                <c:pt idx="3">
                  <c:v>2006.5</c:v>
                </c:pt>
                <c:pt idx="4">
                  <c:v>2007.5</c:v>
                </c:pt>
                <c:pt idx="5">
                  <c:v>2008.5</c:v>
                </c:pt>
                <c:pt idx="6">
                  <c:v>2009.5</c:v>
                </c:pt>
                <c:pt idx="7">
                  <c:v>2010.5</c:v>
                </c:pt>
                <c:pt idx="8">
                  <c:v>2011.5</c:v>
                </c:pt>
                <c:pt idx="9">
                  <c:v>2012.5</c:v>
                </c:pt>
                <c:pt idx="10">
                  <c:v>2013.5</c:v>
                </c:pt>
                <c:pt idx="11">
                  <c:v>2014</c:v>
                </c:pt>
                <c:pt idx="12">
                  <c:v>2014.5</c:v>
                </c:pt>
                <c:pt idx="13">
                  <c:v>2015.5</c:v>
                </c:pt>
              </c:strCache>
            </c:strRef>
          </c:cat>
          <c:val>
            <c:numRef>
              <c:f>Sheet1!$H$2:$H$15</c:f>
              <c:numCache>
                <c:formatCode>General</c:formatCode>
                <c:ptCount val="14"/>
                <c:pt idx="0">
                  <c:v>17.5</c:v>
                </c:pt>
                <c:pt idx="1">
                  <c:v>17.100000000000001</c:v>
                </c:pt>
                <c:pt idx="2">
                  <c:v>16.7</c:v>
                </c:pt>
                <c:pt idx="3">
                  <c:v>16.3</c:v>
                </c:pt>
                <c:pt idx="4">
                  <c:v>16.8</c:v>
                </c:pt>
                <c:pt idx="5">
                  <c:v>17.2</c:v>
                </c:pt>
                <c:pt idx="6">
                  <c:v>18.3</c:v>
                </c:pt>
                <c:pt idx="7">
                  <c:v>19.600000000000001</c:v>
                </c:pt>
                <c:pt idx="8">
                  <c:v>20.9</c:v>
                </c:pt>
                <c:pt idx="9">
                  <c:v>20.9</c:v>
                </c:pt>
                <c:pt idx="10">
                  <c:v>20.8</c:v>
                </c:pt>
                <c:pt idx="12">
                  <c:v>21.5</c:v>
                </c:pt>
                <c:pt idx="13">
                  <c:v>25.1</c:v>
                </c:pt>
              </c:numCache>
            </c:numRef>
          </c:val>
          <c:smooth val="0"/>
          <c:extLst>
            <c:ext xmlns:c16="http://schemas.microsoft.com/office/drawing/2014/chart" uri="{C3380CC4-5D6E-409C-BE32-E72D297353CC}">
              <c16:uniqueId val="{00000004-E9DC-49DB-B6F0-81B809590395}"/>
            </c:ext>
          </c:extLst>
        </c:ser>
        <c:dLbls>
          <c:showLegendKey val="0"/>
          <c:showVal val="0"/>
          <c:showCatName val="0"/>
          <c:showSerName val="0"/>
          <c:showPercent val="0"/>
          <c:showBubbleSize val="0"/>
        </c:dLbls>
        <c:marker val="1"/>
        <c:smooth val="0"/>
        <c:axId val="837131696"/>
        <c:axId val="837136944"/>
      </c:lineChart>
      <c:catAx>
        <c:axId val="83713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37136944"/>
        <c:crosses val="autoZero"/>
        <c:auto val="1"/>
        <c:lblAlgn val="ctr"/>
        <c:lblOffset val="100"/>
        <c:noMultiLvlLbl val="0"/>
      </c:catAx>
      <c:valAx>
        <c:axId val="8371369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mCPR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31696"/>
        <c:crosses val="autoZero"/>
        <c:crossBetween val="between"/>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0.42666</cdr:x>
      <cdr:y>0.47878</cdr:y>
    </cdr:from>
    <cdr:to>
      <cdr:x>0.91302</cdr:x>
      <cdr:y>0.79946</cdr:y>
    </cdr:to>
    <cdr:sp macro="" textlink="">
      <cdr:nvSpPr>
        <cdr:cNvPr id="2" name="TextBox 1"/>
        <cdr:cNvSpPr txBox="1"/>
      </cdr:nvSpPr>
      <cdr:spPr>
        <a:xfrm xmlns:a="http://schemas.openxmlformats.org/drawingml/2006/main">
          <a:off x="2178122" y="2375523"/>
          <a:ext cx="2482957" cy="1591114"/>
        </a:xfrm>
        <a:prstGeom xmlns:a="http://schemas.openxmlformats.org/drawingml/2006/main" prst="rect">
          <a:avLst/>
        </a:prstGeom>
        <a:solidFill xmlns:a="http://schemas.openxmlformats.org/drawingml/2006/main">
          <a:srgbClr val="FFFFFF">
            <a:alpha val="25098"/>
          </a:srgbClr>
        </a:solidFill>
      </cdr:spPr>
      <cdr:txBody>
        <a:bodyPr xmlns:a="http://schemas.openxmlformats.org/drawingml/2006/main" vertOverflow="clip" wrap="square" rtlCol="0"/>
        <a:lstStyle xmlns:a="http://schemas.openxmlformats.org/drawingml/2006/main"/>
        <a:p xmlns:a="http://schemas.openxmlformats.org/drawingml/2006/main">
          <a:pPr algn="ctr"/>
          <a:r>
            <a:rPr lang="en-US" sz="1600" b="1" i="1" dirty="0">
              <a:solidFill>
                <a:schemeClr val="accent4">
                  <a:lumMod val="75000"/>
                </a:schemeClr>
              </a:solidFill>
            </a:rPr>
            <a:t>mCPR</a:t>
          </a:r>
          <a:r>
            <a:rPr lang="en-US" sz="1600" i="1" dirty="0">
              <a:solidFill>
                <a:schemeClr val="accent4">
                  <a:lumMod val="75000"/>
                </a:schemeClr>
              </a:solidFill>
            </a:rPr>
            <a:t> = The percentage of women of reproductive age who are using (or whose partner is using) a modern contraceptive method at a particular point in time</a:t>
          </a:r>
          <a:r>
            <a:rPr lang="en-US" sz="1800" i="1" dirty="0">
              <a:solidFill>
                <a:schemeClr val="accent4">
                  <a:lumMod val="75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0.17143</cdr:x>
      <cdr:y>0.73478</cdr:y>
    </cdr:from>
    <cdr:to>
      <cdr:x>0.79809</cdr:x>
      <cdr:y>0.7665</cdr:y>
    </cdr:to>
    <cdr:sp macro="" textlink="">
      <cdr:nvSpPr>
        <cdr:cNvPr id="2" name="TextBox 1"/>
        <cdr:cNvSpPr txBox="1"/>
      </cdr:nvSpPr>
      <cdr:spPr>
        <a:xfrm xmlns:a="http://schemas.openxmlformats.org/drawingml/2006/main">
          <a:off x="1489177" y="3497898"/>
          <a:ext cx="5443796" cy="151003"/>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National Surveys</a:t>
          </a:r>
        </a:p>
      </cdr:txBody>
    </cdr:sp>
  </cdr:relSizeAnchor>
  <cdr:relSizeAnchor xmlns:cdr="http://schemas.openxmlformats.org/drawingml/2006/chartDrawing">
    <cdr:from>
      <cdr:x>0.03552</cdr:x>
      <cdr:y>0.77708</cdr:y>
    </cdr:from>
    <cdr:to>
      <cdr:x>0.8368</cdr:x>
      <cdr:y>0.81549</cdr:y>
    </cdr:to>
    <cdr:sp macro="" textlink="">
      <cdr:nvSpPr>
        <cdr:cNvPr id="3" name="TextBox 1"/>
        <cdr:cNvSpPr txBox="1"/>
      </cdr:nvSpPr>
      <cdr:spPr>
        <a:xfrm xmlns:a="http://schemas.openxmlformats.org/drawingml/2006/main">
          <a:off x="308588" y="3699236"/>
          <a:ext cx="6960603" cy="182880"/>
        </a:xfrm>
        <a:prstGeom xmlns:a="http://schemas.openxmlformats.org/drawingml/2006/main" prst="rect">
          <a:avLst/>
        </a:prstGeom>
        <a:solidFill xmlns:a="http://schemas.openxmlformats.org/drawingml/2006/main">
          <a:schemeClr val="tx2"/>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DHS</a:t>
          </a:r>
        </a:p>
      </cdr:txBody>
    </cdr:sp>
  </cdr:relSizeAnchor>
  <cdr:relSizeAnchor xmlns:cdr="http://schemas.openxmlformats.org/drawingml/2006/chartDrawing">
    <cdr:from>
      <cdr:x>0.62917</cdr:x>
      <cdr:y>0.68906</cdr:y>
    </cdr:from>
    <cdr:to>
      <cdr:x>0.97006</cdr:x>
      <cdr:y>0.72748</cdr:y>
    </cdr:to>
    <cdr:sp macro="" textlink="">
      <cdr:nvSpPr>
        <cdr:cNvPr id="4" name="TextBox 1"/>
        <cdr:cNvSpPr txBox="1"/>
      </cdr:nvSpPr>
      <cdr:spPr>
        <a:xfrm xmlns:a="http://schemas.openxmlformats.org/drawingml/2006/main">
          <a:off x="5465559" y="3280250"/>
          <a:ext cx="2961313" cy="182880"/>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MICS</a:t>
          </a:r>
        </a:p>
      </cdr:txBody>
    </cdr:sp>
  </cdr:relSizeAnchor>
  <cdr:relSizeAnchor xmlns:cdr="http://schemas.openxmlformats.org/drawingml/2006/chartDrawing">
    <cdr:from>
      <cdr:x>0.89342</cdr:x>
      <cdr:y>0.60829</cdr:y>
    </cdr:from>
    <cdr:to>
      <cdr:x>0.98557</cdr:x>
      <cdr:y>0.66338</cdr:y>
    </cdr:to>
    <cdr:sp macro="" textlink="">
      <cdr:nvSpPr>
        <cdr:cNvPr id="5" name="TextBox 1"/>
        <cdr:cNvSpPr txBox="1"/>
      </cdr:nvSpPr>
      <cdr:spPr>
        <a:xfrm xmlns:a="http://schemas.openxmlformats.org/drawingml/2006/main">
          <a:off x="6789183" y="1731049"/>
          <a:ext cx="700242" cy="156754"/>
        </a:xfrm>
        <a:prstGeom xmlns:a="http://schemas.openxmlformats.org/drawingml/2006/main" prst="rect">
          <a:avLst/>
        </a:prstGeom>
        <a:solidFill xmlns:a="http://schemas.openxmlformats.org/drawingml/2006/main">
          <a:schemeClr val="accent6"/>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PMA</a:t>
          </a:r>
        </a:p>
      </cdr:txBody>
    </cdr:sp>
  </cdr:relSizeAnchor>
</c:userShapes>
</file>

<file path=ppt/drawings/drawing3.xml><?xml version="1.0" encoding="utf-8"?>
<c:userShapes xmlns:c="http://schemas.openxmlformats.org/drawingml/2006/chart">
  <cdr:relSizeAnchor xmlns:cdr="http://schemas.openxmlformats.org/drawingml/2006/chartDrawing">
    <cdr:from>
      <cdr:x>0.17143</cdr:x>
      <cdr:y>0.73478</cdr:y>
    </cdr:from>
    <cdr:to>
      <cdr:x>0.79809</cdr:x>
      <cdr:y>0.7665</cdr:y>
    </cdr:to>
    <cdr:sp macro="" textlink="">
      <cdr:nvSpPr>
        <cdr:cNvPr id="2" name="TextBox 1"/>
        <cdr:cNvSpPr txBox="1"/>
      </cdr:nvSpPr>
      <cdr:spPr>
        <a:xfrm xmlns:a="http://schemas.openxmlformats.org/drawingml/2006/main">
          <a:off x="1489177" y="3497898"/>
          <a:ext cx="5443796" cy="151003"/>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National Surveys</a:t>
          </a:r>
        </a:p>
      </cdr:txBody>
    </cdr:sp>
  </cdr:relSizeAnchor>
  <cdr:relSizeAnchor xmlns:cdr="http://schemas.openxmlformats.org/drawingml/2006/chartDrawing">
    <cdr:from>
      <cdr:x>0.03552</cdr:x>
      <cdr:y>0.77708</cdr:y>
    </cdr:from>
    <cdr:to>
      <cdr:x>0.8368</cdr:x>
      <cdr:y>0.81549</cdr:y>
    </cdr:to>
    <cdr:sp macro="" textlink="">
      <cdr:nvSpPr>
        <cdr:cNvPr id="3" name="TextBox 1"/>
        <cdr:cNvSpPr txBox="1"/>
      </cdr:nvSpPr>
      <cdr:spPr>
        <a:xfrm xmlns:a="http://schemas.openxmlformats.org/drawingml/2006/main">
          <a:off x="308588" y="3699236"/>
          <a:ext cx="6960603" cy="182880"/>
        </a:xfrm>
        <a:prstGeom xmlns:a="http://schemas.openxmlformats.org/drawingml/2006/main" prst="rect">
          <a:avLst/>
        </a:prstGeom>
        <a:solidFill xmlns:a="http://schemas.openxmlformats.org/drawingml/2006/main">
          <a:schemeClr val="tx2"/>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DHS</a:t>
          </a:r>
        </a:p>
      </cdr:txBody>
    </cdr:sp>
  </cdr:relSizeAnchor>
  <cdr:relSizeAnchor xmlns:cdr="http://schemas.openxmlformats.org/drawingml/2006/chartDrawing">
    <cdr:from>
      <cdr:x>0.62917</cdr:x>
      <cdr:y>0.68906</cdr:y>
    </cdr:from>
    <cdr:to>
      <cdr:x>0.97006</cdr:x>
      <cdr:y>0.72748</cdr:y>
    </cdr:to>
    <cdr:sp macro="" textlink="">
      <cdr:nvSpPr>
        <cdr:cNvPr id="4" name="TextBox 1"/>
        <cdr:cNvSpPr txBox="1"/>
      </cdr:nvSpPr>
      <cdr:spPr>
        <a:xfrm xmlns:a="http://schemas.openxmlformats.org/drawingml/2006/main">
          <a:off x="5465559" y="3280250"/>
          <a:ext cx="2961313" cy="182880"/>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MICS</a:t>
          </a:r>
        </a:p>
      </cdr:txBody>
    </cdr:sp>
  </cdr:relSizeAnchor>
  <cdr:relSizeAnchor xmlns:cdr="http://schemas.openxmlformats.org/drawingml/2006/chartDrawing">
    <cdr:from>
      <cdr:x>0.89442</cdr:x>
      <cdr:y>0.62445</cdr:y>
    </cdr:from>
    <cdr:to>
      <cdr:x>0.98557</cdr:x>
      <cdr:y>0.68</cdr:y>
    </cdr:to>
    <cdr:sp macro="" textlink="">
      <cdr:nvSpPr>
        <cdr:cNvPr id="5" name="TextBox 1"/>
        <cdr:cNvSpPr txBox="1"/>
      </cdr:nvSpPr>
      <cdr:spPr>
        <a:xfrm xmlns:a="http://schemas.openxmlformats.org/drawingml/2006/main">
          <a:off x="7599079" y="1838964"/>
          <a:ext cx="774385" cy="163604"/>
        </a:xfrm>
        <a:prstGeom xmlns:a="http://schemas.openxmlformats.org/drawingml/2006/main" prst="rect">
          <a:avLst/>
        </a:prstGeom>
        <a:solidFill xmlns:a="http://schemas.openxmlformats.org/drawingml/2006/main">
          <a:schemeClr val="accent6"/>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PMA</a:t>
          </a:r>
        </a:p>
      </cdr:txBody>
    </cdr:sp>
  </cdr:relSizeAnchor>
  <cdr:relSizeAnchor xmlns:cdr="http://schemas.openxmlformats.org/drawingml/2006/chartDrawing">
    <cdr:from>
      <cdr:x>0.03558</cdr:x>
      <cdr:y>0.82123</cdr:y>
    </cdr:from>
    <cdr:to>
      <cdr:x>0.97972</cdr:x>
      <cdr:y>0.85965</cdr:y>
    </cdr:to>
    <cdr:sp macro="" textlink="">
      <cdr:nvSpPr>
        <cdr:cNvPr id="6" name="TextBox 1"/>
        <cdr:cNvSpPr txBox="1"/>
      </cdr:nvSpPr>
      <cdr:spPr>
        <a:xfrm xmlns:a="http://schemas.openxmlformats.org/drawingml/2006/main">
          <a:off x="309054" y="3909426"/>
          <a:ext cx="8201708" cy="18288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FPET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B8E258C4-E5CC-4862-B7FF-5C9B1DB50D7C}" type="datetimeFigureOut">
              <a:rPr lang="en-US" smtClean="0"/>
              <a:t>5/1/2020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3C107A7-3A6D-46DB-BC15-FD8525E02DE3}" type="slidenum">
              <a:rPr lang="en-US" smtClean="0"/>
              <a:t>‹#›</a:t>
            </a:fld>
            <a:endParaRPr lang="en-US"/>
          </a:p>
        </p:txBody>
      </p:sp>
    </p:spTree>
    <p:extLst>
      <p:ext uri="{BB962C8B-B14F-4D97-AF65-F5344CB8AC3E}">
        <p14:creationId xmlns:p14="http://schemas.microsoft.com/office/powerpoint/2010/main" val="37427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07A7-3A6D-46DB-BC15-FD8525E02DE3}" type="slidenum">
              <a:rPr lang="en-US" smtClean="0"/>
              <a:t>1</a:t>
            </a:fld>
            <a:endParaRPr lang="en-US"/>
          </a:p>
        </p:txBody>
      </p:sp>
    </p:spTree>
    <p:extLst>
      <p:ext uri="{BB962C8B-B14F-4D97-AF65-F5344CB8AC3E}">
        <p14:creationId xmlns:p14="http://schemas.microsoft.com/office/powerpoint/2010/main" val="186168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some key modifications made to the UNDP model to make it more flexible for use by individual countries. </a:t>
            </a:r>
          </a:p>
          <a:p>
            <a:r>
              <a:rPr lang="en-US" b="1" u="sng" dirty="0"/>
              <a:t>Modification 1: One country version</a:t>
            </a:r>
          </a:p>
          <a:p>
            <a:pPr marL="635691" lvl="1" indent="-173370">
              <a:buFont typeface="Arial" panose="020B0604020202020204" pitchFamily="34" charset="0"/>
              <a:buChar char="•"/>
            </a:pPr>
            <a:r>
              <a:rPr lang="en-US" dirty="0"/>
              <a:t>First, the Track20 model is a one country version of the UNPD’s global model. What does that mean? Well, when the UN runs its model, it takes multiple days and it runs the model for the entire world. </a:t>
            </a:r>
          </a:p>
          <a:p>
            <a:pPr marL="635691" lvl="1" indent="-173370">
              <a:buFont typeface="Arial" panose="020B0604020202020204" pitchFamily="34" charset="0"/>
              <a:buChar char="•"/>
            </a:pPr>
            <a:r>
              <a:rPr lang="en-US" dirty="0"/>
              <a:t>Our model allows you to run one country at a time and is much faster – it takes about 15 minutes per country. It does not contain data for every country in the world - data is pre-loaded for the 69 poorest countries. </a:t>
            </a:r>
          </a:p>
          <a:p>
            <a:pPr marL="635691" lvl="1" indent="-173370">
              <a:buFont typeface="Arial" panose="020B0604020202020204" pitchFamily="34" charset="0"/>
              <a:buChar char="•"/>
            </a:pPr>
            <a:r>
              <a:rPr lang="en-US" dirty="0"/>
              <a:t>The model works in a similar way as the UNPD model and some parameters (meaning inputs into the models) it uses are informed by regional and sub-regional values from the global model. </a:t>
            </a:r>
          </a:p>
          <a:p>
            <a:r>
              <a:rPr lang="en-US" b="1" u="sng" dirty="0"/>
              <a:t>Modification 2: Potential to Add Service Statistics</a:t>
            </a:r>
          </a:p>
          <a:p>
            <a:pPr marL="635691" lvl="1" indent="-173370">
              <a:buFont typeface="Arial" panose="020B0604020202020204" pitchFamily="34" charset="0"/>
              <a:buChar char="•"/>
            </a:pPr>
            <a:r>
              <a:rPr lang="en-US" b="0" dirty="0"/>
              <a:t>Our model also allows you to add service statistics (we will talk more about the value of adding service statistics in a later session)</a:t>
            </a:r>
          </a:p>
          <a:p>
            <a:pPr marL="635691" lvl="1" indent="-173370">
              <a:buFont typeface="Arial" panose="020B0604020202020204" pitchFamily="34" charset="0"/>
              <a:buChar char="•"/>
            </a:pPr>
            <a:r>
              <a:rPr lang="en-US" b="0" dirty="0"/>
              <a:t>You may not have current survey data, but you do have regularly collected, country owned data that can show the trends of your indicators – the absolute value may not be the same as survey data, but we can see the direction of change.</a:t>
            </a:r>
          </a:p>
          <a:p>
            <a:pPr marL="1098012" lvl="2" indent="-173370">
              <a:buFont typeface="Arial" panose="020B0604020202020204" pitchFamily="34" charset="0"/>
              <a:buChar char="•"/>
            </a:pPr>
            <a:r>
              <a:rPr lang="en-US" b="0" dirty="0"/>
              <a:t>This more current data helps you inform the projection past the last survey point. </a:t>
            </a:r>
          </a:p>
          <a:p>
            <a:pPr marL="1098012" lvl="2" indent="-173370">
              <a:buFont typeface="Arial" panose="020B0604020202020204" pitchFamily="34" charset="0"/>
              <a:buChar char="•"/>
            </a:pPr>
            <a:r>
              <a:rPr lang="en-US" b="0" dirty="0"/>
              <a:t>The estimates are anchored by surveys meaning that the service statistics helps inform the family planning indicators by “trend” rather than the “absolute” increase/decrease </a:t>
            </a:r>
          </a:p>
          <a:p>
            <a:pPr marL="1098012" lvl="2" indent="-173370">
              <a:buFont typeface="Arial" panose="020B0604020202020204" pitchFamily="34" charset="0"/>
              <a:buChar char="•"/>
            </a:pPr>
            <a:r>
              <a:rPr lang="en-US" b="0" dirty="0"/>
              <a:t>Having service statistics often does reduce the confidence interval around estimates.</a:t>
            </a:r>
          </a:p>
          <a:p>
            <a:r>
              <a:rPr lang="en-US" b="1" u="sng" dirty="0"/>
              <a:t>Modification 3: Available Online for Open Use </a:t>
            </a:r>
          </a:p>
          <a:p>
            <a:pPr marL="635691" lvl="1" indent="-173370">
              <a:buFont typeface="Arial" panose="020B0604020202020204" pitchFamily="34" charset="0"/>
              <a:buChar char="•"/>
            </a:pPr>
            <a:r>
              <a:rPr lang="en-US" b="0" u="none" dirty="0"/>
              <a:t>The model is available free of use for everyone to use. </a:t>
            </a:r>
          </a:p>
          <a:p>
            <a:endParaRPr lang="en-US" b="0" u="none" dirty="0"/>
          </a:p>
          <a:p>
            <a:endParaRPr lang="en-US" b="0" u="none" dirty="0"/>
          </a:p>
        </p:txBody>
      </p:sp>
      <p:sp>
        <p:nvSpPr>
          <p:cNvPr id="4" name="Slide Number Placeholder 3"/>
          <p:cNvSpPr>
            <a:spLocks noGrp="1"/>
          </p:cNvSpPr>
          <p:nvPr>
            <p:ph type="sldNum" sz="quarter" idx="10"/>
          </p:nvPr>
        </p:nvSpPr>
        <p:spPr/>
        <p:txBody>
          <a:bodyPr/>
          <a:lstStyle/>
          <a:p>
            <a:fld id="{D3C107A7-3A6D-46DB-BC15-FD8525E02DE3}" type="slidenum">
              <a:rPr lang="en-US" smtClean="0"/>
              <a:t>10</a:t>
            </a:fld>
            <a:endParaRPr lang="en-US"/>
          </a:p>
        </p:txBody>
      </p:sp>
    </p:spTree>
    <p:extLst>
      <p:ext uri="{BB962C8B-B14F-4D97-AF65-F5344CB8AC3E}">
        <p14:creationId xmlns:p14="http://schemas.microsoft.com/office/powerpoint/2010/main" val="383434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addition to the modification of the structure and availability of the model, there are other key differences between the Track20 and UNDP model. </a:t>
            </a:r>
          </a:p>
          <a:p>
            <a:endParaRPr lang="en-US" b="1" dirty="0"/>
          </a:p>
          <a:p>
            <a:r>
              <a:rPr lang="en-US" b="1" dirty="0"/>
              <a:t>Difference 1: Database differences </a:t>
            </a:r>
          </a:p>
          <a:p>
            <a:pPr marL="635691" lvl="1" indent="-173370">
              <a:buFont typeface="Arial" panose="020B0604020202020204" pitchFamily="34" charset="0"/>
              <a:buChar char="•"/>
            </a:pPr>
            <a:r>
              <a:rPr lang="en-US" b="0" dirty="0"/>
              <a:t>We are looking at different databases – the UN’s database is much larger – it includes all countries. The Track20 database only includes the 69 poorest countries.</a:t>
            </a:r>
          </a:p>
          <a:p>
            <a:pPr marL="635691" lvl="1" indent="-173370" defTabSz="924641">
              <a:buFont typeface="Arial" panose="020B0604020202020204" pitchFamily="34" charset="0"/>
              <a:buChar char="•"/>
              <a:defRPr/>
            </a:pPr>
            <a:r>
              <a:rPr lang="en-US" dirty="0"/>
              <a:t>UNPD closes their database months before the Track20 database closes…so a survey that comes out after the UNPD data base is closed for the year may still show up in the Track20 database for the year</a:t>
            </a:r>
          </a:p>
          <a:p>
            <a:r>
              <a:rPr lang="en-US" b="1" dirty="0"/>
              <a:t>Difference 2: Country dynamics</a:t>
            </a:r>
          </a:p>
          <a:p>
            <a:pPr marL="635691" lvl="1" indent="-173370">
              <a:buFont typeface="Arial" panose="020B0604020202020204" pitchFamily="34" charset="0"/>
              <a:buChar char="•"/>
            </a:pPr>
            <a:r>
              <a:rPr lang="en-US" dirty="0"/>
              <a:t>The UN treats all countries the same – they will use all data available to them unless they get a letter from the govt requesting not to include certain data.</a:t>
            </a:r>
          </a:p>
          <a:p>
            <a:pPr marL="635691" lvl="1" indent="-173370">
              <a:buFont typeface="Arial" panose="020B0604020202020204" pitchFamily="34" charset="0"/>
              <a:buChar char="•"/>
            </a:pPr>
            <a:r>
              <a:rPr lang="en-US" dirty="0"/>
              <a:t>Track20 has more interaction with individua countries and can collaborate with local technical experts to take country data context into consideration</a:t>
            </a:r>
          </a:p>
          <a:p>
            <a:endParaRPr lang="en-US" dirty="0"/>
          </a:p>
          <a:p>
            <a:r>
              <a:rPr lang="en-US" b="1" dirty="0"/>
              <a:t>Difference 3: LAM is recorded differently </a:t>
            </a:r>
          </a:p>
          <a:p>
            <a:pPr marL="173370" indent="-173370">
              <a:buFontTx/>
              <a:buChar char="-"/>
            </a:pPr>
            <a:r>
              <a:rPr lang="en-US" sz="1200" b="0" i="0" kern="1200" dirty="0">
                <a:solidFill>
                  <a:schemeClr val="tx1"/>
                </a:solidFill>
                <a:effectLst/>
                <a:latin typeface="+mn-lt"/>
                <a:ea typeface="+mn-ea"/>
                <a:cs typeface="+mn-cs"/>
              </a:rPr>
              <a:t>Lactational amenorrhea method (LAM)</a:t>
            </a:r>
            <a:r>
              <a:rPr lang="en-US" dirty="0"/>
              <a:t> is recorded differently in Track20’s methodology than in the UNPD’s. This difference only impacts a few countries: Central African Republic, Cameroon, Congo, Somalia </a:t>
            </a:r>
          </a:p>
          <a:p>
            <a:endParaRPr lang="en-US" dirty="0"/>
          </a:p>
          <a:p>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11</a:t>
            </a:fld>
            <a:endParaRPr lang="en-US"/>
          </a:p>
        </p:txBody>
      </p:sp>
    </p:spTree>
    <p:extLst>
      <p:ext uri="{BB962C8B-B14F-4D97-AF65-F5344CB8AC3E}">
        <p14:creationId xmlns:p14="http://schemas.microsoft.com/office/powerpoint/2010/main" val="235020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the model that FPET was based on, let’s get into detail on FPET.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FPET is designed to use </a:t>
            </a:r>
            <a:r>
              <a:rPr lang="en-US" dirty="0">
                <a:solidFill>
                  <a:schemeClr val="bg2"/>
                </a:solidFill>
              </a:rPr>
              <a:t>all available data (all surveys and service statistics where appropriate) </a:t>
            </a:r>
            <a:r>
              <a:rPr lang="en-US" dirty="0"/>
              <a:t>to develop annual estimates of three indicators commonly used to track progress in a family planning program </a:t>
            </a:r>
            <a:r>
              <a:rPr lang="en-US" dirty="0">
                <a:solidFill>
                  <a:schemeClr val="bg2"/>
                </a:solidFill>
              </a:rPr>
              <a:t>beyond the date of the last survey and into the future. The three indicators are detailed on this slide. </a:t>
            </a:r>
          </a:p>
          <a:p>
            <a:endParaRPr lang="en-US" dirty="0"/>
          </a:p>
        </p:txBody>
      </p:sp>
      <p:sp>
        <p:nvSpPr>
          <p:cNvPr id="4" name="Slide Number Placeholder 3"/>
          <p:cNvSpPr>
            <a:spLocks noGrp="1"/>
          </p:cNvSpPr>
          <p:nvPr>
            <p:ph type="sldNum" sz="quarter" idx="5"/>
          </p:nvPr>
        </p:nvSpPr>
        <p:spPr/>
        <p:txBody>
          <a:bodyPr/>
          <a:lstStyle/>
          <a:p>
            <a:fld id="{D3C107A7-3A6D-46DB-BC15-FD8525E02DE3}" type="slidenum">
              <a:rPr lang="en-US" smtClean="0"/>
              <a:t>12</a:t>
            </a:fld>
            <a:endParaRPr lang="en-US"/>
          </a:p>
        </p:txBody>
      </p:sp>
    </p:spTree>
    <p:extLst>
      <p:ext uri="{BB962C8B-B14F-4D97-AF65-F5344CB8AC3E}">
        <p14:creationId xmlns:p14="http://schemas.microsoft.com/office/powerpoint/2010/main" val="150895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FPET is a Bayesian hierarchical model, meaning that it estimates the likelihood of a given future result based on global knowledge of how countries’ contraceptive prevalence rates have historically transitioned from low to high, and is informed by data at multiple levels (country, sub-regional, regional, global). FPET is unique in that it considers survey data, service statistics (where determined to be of adequate quality), and regional and global historical patterns of change to produce annual estimates of mCPR and unmet need. For FPET, more data points, even conflicting ones, only strengthen the model’s ability to predict future trends.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Because FPET is a Bayesian hierarchical model- if a country has little data, the regional and global trends plus historical time trends will provide the best estimate for the current year. </a:t>
            </a:r>
            <a:endParaRPr lang="en-US" b="1" dirty="0"/>
          </a:p>
          <a:p>
            <a:pPr marL="0" indent="0">
              <a:buFont typeface="Arial" panose="020B0604020202020204" pitchFamily="34" charset="0"/>
              <a:buNone/>
            </a:pPr>
            <a:endParaRPr lang="en-US" b="1" dirty="0"/>
          </a:p>
          <a:p>
            <a:pPr marL="173370" indent="-17337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13</a:t>
            </a:fld>
            <a:endParaRPr lang="en-US"/>
          </a:p>
        </p:txBody>
      </p:sp>
    </p:spTree>
    <p:extLst>
      <p:ext uri="{BB962C8B-B14F-4D97-AF65-F5344CB8AC3E}">
        <p14:creationId xmlns:p14="http://schemas.microsoft.com/office/powerpoint/2010/main" val="418790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This graphic shows you the data that is incorporated into FPET. Since most of the surveys are DHS and national surveys – they make up the largest part of the Track20 database.</a:t>
            </a:r>
          </a:p>
          <a:p>
            <a:pPr marL="0" indent="0">
              <a:buFont typeface="Arial" panose="020B0604020202020204" pitchFamily="34" charset="0"/>
              <a:buNone/>
            </a:pPr>
            <a:r>
              <a:rPr lang="en-US" b="0" dirty="0"/>
              <a:t>And remember that </a:t>
            </a:r>
            <a:r>
              <a:rPr lang="en-US" b="0"/>
              <a:t>a Bayesian </a:t>
            </a:r>
            <a:r>
              <a:rPr lang="en-US" b="0" dirty="0"/>
              <a:t>hierarchical model pulls from the most relevant data available as follows:</a:t>
            </a:r>
          </a:p>
          <a:p>
            <a:pPr marL="635691" lvl="1" indent="-173370">
              <a:buFont typeface="Arial" panose="020B0604020202020204" pitchFamily="34" charset="0"/>
              <a:buChar char="•"/>
            </a:pPr>
            <a:r>
              <a:rPr lang="en-US" b="0" i="1" dirty="0"/>
              <a:t>Data hierarchy: </a:t>
            </a:r>
            <a:r>
              <a:rPr lang="en-US" b="0" dirty="0"/>
              <a:t>(decided by standard errors – DHS, MICS, National, PMA2020, service statistics)</a:t>
            </a:r>
          </a:p>
          <a:p>
            <a:pPr marL="635691" lvl="1" indent="-173370">
              <a:buFont typeface="Arial" panose="020B0604020202020204" pitchFamily="34" charset="0"/>
              <a:buChar char="•"/>
            </a:pPr>
            <a:r>
              <a:rPr lang="en-US" b="0" i="1" dirty="0"/>
              <a:t>Regional hierarchy: </a:t>
            </a:r>
            <a:r>
              <a:rPr lang="en-US" b="0" dirty="0"/>
              <a:t>(World level, Major region (e.g., Africa), Sub-region (e.g., Eastern Africa), Country (e.g., Kenya)) </a:t>
            </a:r>
          </a:p>
          <a:p>
            <a:pPr marL="635691" lvl="1" indent="-173370">
              <a:buFont typeface="Arial" panose="020B0604020202020204" pitchFamily="34" charset="0"/>
              <a:buChar char="•"/>
            </a:pPr>
            <a:r>
              <a:rPr lang="en-US" b="0" i="1" dirty="0"/>
              <a:t>Temporal hierarchy: </a:t>
            </a:r>
            <a:r>
              <a:rPr lang="en-US" b="0" dirty="0"/>
              <a:t>Time trends closer in time have a larger influence in the model as well. </a:t>
            </a:r>
          </a:p>
          <a:p>
            <a:endParaRPr lang="en-US" b="1" dirty="0">
              <a:solidFill>
                <a:schemeClr val="bg2">
                  <a:lumMod val="75000"/>
                </a:schemeClr>
              </a:solidFill>
            </a:endParaRPr>
          </a:p>
          <a:p>
            <a:endParaRPr lang="en-US" b="1" dirty="0">
              <a:solidFill>
                <a:schemeClr val="bg2">
                  <a:lumMod val="75000"/>
                </a:schemeClr>
              </a:solidFill>
            </a:endParaRPr>
          </a:p>
          <a:p>
            <a:pPr marL="173370" indent="-173370">
              <a:buFontTx/>
              <a:buChar char="-"/>
            </a:pPr>
            <a:endParaRPr lang="en-US" b="1" dirty="0"/>
          </a:p>
          <a:p>
            <a:pPr marL="173370" indent="-173370">
              <a:buFontTx/>
              <a:buChar char="-"/>
            </a:pPr>
            <a:endParaRPr lang="en-US" dirty="0"/>
          </a:p>
          <a:p>
            <a:pPr marL="173370" indent="-173370">
              <a:buFontTx/>
              <a:buChar char="-"/>
            </a:pPr>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14</a:t>
            </a:fld>
            <a:endParaRPr lang="en-US"/>
          </a:p>
        </p:txBody>
      </p:sp>
    </p:spTree>
    <p:extLst>
      <p:ext uri="{BB962C8B-B14F-4D97-AF65-F5344CB8AC3E}">
        <p14:creationId xmlns:p14="http://schemas.microsoft.com/office/powerpoint/2010/main" val="339773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This graphic shows you that FPET incorporates the family planning S-curve. What is the S-curve? The S-curve is based on off historical trends of mCPR growth. This type of growth is known as logistics growth. </a:t>
            </a:r>
            <a:r>
              <a:rPr lang="en-US" dirty="0">
                <a:solidFill>
                  <a:schemeClr val="tx2"/>
                </a:solidFill>
              </a:rPr>
              <a:t>A logistic growth curve models the trend from low to high CPR, estimating where growth begins, how steep the curve is at midpoint, where/when the midpoint occurs and where growth levels off, based on all available data. </a:t>
            </a:r>
            <a:r>
              <a:rPr lang="en-US" b="0" dirty="0"/>
              <a:t>We call it a S-curve because it is not completely linear or in a straight line, but historically growth happens in some variation of curve that resembles the letter “S”. </a:t>
            </a:r>
            <a:endParaRPr lang="en-US" b="0" dirty="0">
              <a:solidFill>
                <a:schemeClr val="tx2"/>
              </a:solidFill>
            </a:endParaRPr>
          </a:p>
          <a:p>
            <a:pPr algn="l"/>
            <a:endParaRPr lang="en-US" b="0" dirty="0">
              <a:solidFill>
                <a:schemeClr val="tx2"/>
              </a:solidFill>
            </a:endParaRPr>
          </a:p>
          <a:p>
            <a:pPr algn="l"/>
            <a:r>
              <a:rPr lang="en-US" b="0" dirty="0"/>
              <a:t>As you see in stage 1, there is little or slow growth, in stage 2, there is a period where the length spent in this period and speed of growth vary, but in general there is greater potential for rapid acceleration, and in stage 3 growth starts to slow because you’ve reach a country’s likely maximum mCPR.  Remember, no country will ever have 100% of women of reproductive age using a family planning method – at some point you will saturate the market of women who want to use family planning.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Why is it important for FPET to incorporate the S curve into it’s methodology?</a:t>
            </a:r>
          </a:p>
          <a:p>
            <a:pPr marL="635691" lvl="1" indent="-173370">
              <a:buFont typeface="Arial" panose="020B0604020202020204" pitchFamily="34" charset="0"/>
              <a:buChar char="•"/>
            </a:pPr>
            <a:r>
              <a:rPr lang="en-US" b="0" dirty="0"/>
              <a:t>So the model produces estimates for countries that follow this general trend – we know based on observed survey data that this is the way mCPR grows historically. FPET uses all the data I just spoke about as well as this concept of logistic growth to make the best estimate.</a:t>
            </a:r>
          </a:p>
          <a:p>
            <a:pPr marL="635691" marR="0" lvl="1" indent="-1733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Remember that even though historically countries fit the S curve, not all countries will move through the 3 stages at the same rate. Some countries will have a very steep Stage 2 and some will have a longer, flatter stage 2. There are many environmental, social and political factors that can affect a country’s trend.  </a:t>
            </a:r>
            <a:endParaRPr lang="en-US" b="0" dirty="0"/>
          </a:p>
          <a:p>
            <a:pPr algn="l"/>
            <a:endParaRPr lang="en-US" dirty="0">
              <a:solidFill>
                <a:schemeClr val="tx2"/>
              </a:solidFill>
            </a:endParaRPr>
          </a:p>
          <a:p>
            <a:pPr algn="l"/>
            <a:endParaRPr lang="en-US" dirty="0">
              <a:solidFill>
                <a:schemeClr val="tx2"/>
              </a:solidFill>
            </a:endParaRPr>
          </a:p>
        </p:txBody>
      </p:sp>
      <p:sp>
        <p:nvSpPr>
          <p:cNvPr id="4" name="Slide Number Placeholder 3"/>
          <p:cNvSpPr>
            <a:spLocks noGrp="1"/>
          </p:cNvSpPr>
          <p:nvPr>
            <p:ph type="sldNum" sz="quarter" idx="10"/>
          </p:nvPr>
        </p:nvSpPr>
        <p:spPr/>
        <p:txBody>
          <a:bodyPr/>
          <a:lstStyle/>
          <a:p>
            <a:fld id="{D3C107A7-3A6D-46DB-BC15-FD8525E02DE3}" type="slidenum">
              <a:rPr lang="en-US" smtClean="0"/>
              <a:t>15</a:t>
            </a:fld>
            <a:endParaRPr lang="en-US"/>
          </a:p>
        </p:txBody>
      </p:sp>
    </p:spTree>
    <p:extLst>
      <p:ext uri="{BB962C8B-B14F-4D97-AF65-F5344CB8AC3E}">
        <p14:creationId xmlns:p14="http://schemas.microsoft.com/office/powerpoint/2010/main" val="388367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FPET use the S-curve in its modeling?</a:t>
            </a:r>
          </a:p>
          <a:p>
            <a:endParaRPr lang="en-US" b="1" dirty="0"/>
          </a:p>
          <a:p>
            <a:r>
              <a:rPr lang="en-US" b="0" dirty="0"/>
              <a:t>In </a:t>
            </a:r>
            <a:r>
              <a:rPr lang="en-US" dirty="0"/>
              <a:t>FPET, and in Bayesian modeling in general, the model creates thousands of curves (as depicted here) searching for the best fit. Once the model has finished running and the best fit has been identified, the results you see in FPET are from that best fit. </a:t>
            </a:r>
          </a:p>
        </p:txBody>
      </p:sp>
      <p:sp>
        <p:nvSpPr>
          <p:cNvPr id="4" name="Slide Number Placeholder 3"/>
          <p:cNvSpPr>
            <a:spLocks noGrp="1"/>
          </p:cNvSpPr>
          <p:nvPr>
            <p:ph type="sldNum" sz="quarter" idx="10"/>
          </p:nvPr>
        </p:nvSpPr>
        <p:spPr/>
        <p:txBody>
          <a:bodyPr/>
          <a:lstStyle/>
          <a:p>
            <a:fld id="{D3C107A7-3A6D-46DB-BC15-FD8525E02DE3}" type="slidenum">
              <a:rPr lang="en-US" smtClean="0"/>
              <a:t>16</a:t>
            </a:fld>
            <a:endParaRPr lang="en-US"/>
          </a:p>
        </p:txBody>
      </p:sp>
    </p:spTree>
    <p:extLst>
      <p:ext uri="{BB962C8B-B14F-4D97-AF65-F5344CB8AC3E}">
        <p14:creationId xmlns:p14="http://schemas.microsoft.com/office/powerpoint/2010/main" val="1183608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understand how FPET estimates can be used is to walk through some country examples that highlight circumstances when having annual estimates is especially useful for planning and monitoring. </a:t>
            </a:r>
          </a:p>
        </p:txBody>
      </p:sp>
      <p:sp>
        <p:nvSpPr>
          <p:cNvPr id="4" name="Slide Number Placeholder 3"/>
          <p:cNvSpPr>
            <a:spLocks noGrp="1"/>
          </p:cNvSpPr>
          <p:nvPr>
            <p:ph type="sldNum" sz="quarter" idx="10"/>
          </p:nvPr>
        </p:nvSpPr>
        <p:spPr/>
        <p:txBody>
          <a:bodyPr/>
          <a:lstStyle/>
          <a:p>
            <a:fld id="{D3C107A7-3A6D-46DB-BC15-FD8525E02DE3}" type="slidenum">
              <a:rPr lang="en-US" smtClean="0"/>
              <a:t>17</a:t>
            </a:fld>
            <a:endParaRPr lang="en-US"/>
          </a:p>
        </p:txBody>
      </p:sp>
    </p:spTree>
    <p:extLst>
      <p:ext uri="{BB962C8B-B14F-4D97-AF65-F5344CB8AC3E}">
        <p14:creationId xmlns:p14="http://schemas.microsoft.com/office/powerpoint/2010/main" val="244193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walk you through 4 examples that help explain the value of using FPET and modeled estimates. These example will show how FPET can be particularly useful when you have: </a:t>
            </a:r>
          </a:p>
          <a:p>
            <a:pPr marL="635691" lvl="1" indent="-173370">
              <a:buFont typeface="Arial" panose="020B0604020202020204" pitchFamily="34" charset="0"/>
              <a:buChar char="•"/>
            </a:pPr>
            <a:r>
              <a:rPr lang="en-US" dirty="0"/>
              <a:t>Conflicting information – when the data you have does not all follow a similar trend and does not have the same level of trend</a:t>
            </a:r>
          </a:p>
          <a:p>
            <a:pPr marL="635691" lvl="1" indent="-173370">
              <a:buFont typeface="Arial" panose="020B0604020202020204" pitchFamily="34" charset="0"/>
              <a:buChar char="•"/>
            </a:pPr>
            <a:r>
              <a:rPr lang="en-US" dirty="0"/>
              <a:t>Varying surveys in given years – when you have different types of surveys such as MICS or DHS– they might have differing values but similar overall trends </a:t>
            </a:r>
          </a:p>
          <a:p>
            <a:pPr marL="635691" lvl="1" indent="-173370">
              <a:buFont typeface="Arial" panose="020B0604020202020204" pitchFamily="34" charset="0"/>
              <a:buChar char="•"/>
            </a:pPr>
            <a:r>
              <a:rPr lang="en-US" dirty="0"/>
              <a:t>Little data – when there are not a lot of historical data points to help you estimate what the future will look like</a:t>
            </a:r>
          </a:p>
          <a:p>
            <a:pPr marL="635691" lvl="1" indent="-173370">
              <a:buFont typeface="Arial" panose="020B0604020202020204" pitchFamily="34" charset="0"/>
              <a:buChar char="•"/>
            </a:pPr>
            <a:r>
              <a:rPr lang="en-US" dirty="0"/>
              <a:t>Outdated data – when the data you have is so out of date that there is a good chance that estimates based on the old data will not reflect current reality</a:t>
            </a:r>
          </a:p>
        </p:txBody>
      </p:sp>
      <p:sp>
        <p:nvSpPr>
          <p:cNvPr id="4" name="Slide Number Placeholder 3"/>
          <p:cNvSpPr>
            <a:spLocks noGrp="1"/>
          </p:cNvSpPr>
          <p:nvPr>
            <p:ph type="sldNum" sz="quarter" idx="10"/>
          </p:nvPr>
        </p:nvSpPr>
        <p:spPr/>
        <p:txBody>
          <a:bodyPr/>
          <a:lstStyle/>
          <a:p>
            <a:fld id="{D3C107A7-3A6D-46DB-BC15-FD8525E02DE3}" type="slidenum">
              <a:rPr lang="en-US" smtClean="0"/>
              <a:t>18</a:t>
            </a:fld>
            <a:endParaRPr lang="en-US"/>
          </a:p>
        </p:txBody>
      </p:sp>
    </p:spTree>
    <p:extLst>
      <p:ext uri="{BB962C8B-B14F-4D97-AF65-F5344CB8AC3E}">
        <p14:creationId xmlns:p14="http://schemas.microsoft.com/office/powerpoint/2010/main" val="283092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Gill Sans MT" panose="020B0502020104020203"/>
                <a:ea typeface="+mn-ea"/>
                <a:cs typeface="+mn-cs"/>
              </a:rPr>
              <a:t>NOTE: This slide includes animation. Click once more to make the FPET estimate trend appear on the graph.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Let’s start with scenario 1 – when you have a lot of survey data to interpret.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Nigeria has many different kinds of surveys implemented in-country. We see that the surveys produce different results and that even surveys with results in the same year may show varying levels. Different levels can make interpretation difficult when looking at them individually.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a:ea typeface="+mn-ea"/>
                <a:cs typeface="+mn-cs"/>
              </a:rPr>
              <a:t>[Click for 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When combined in the FPET estimate (shown by the dotted green line), we see that though the absolute values are different, the trends are telling the same narrative of minimal growth. Transforming all available data into 1 trend makes it easier to judge progress.</a:t>
            </a:r>
            <a:endParaRPr lang="en-US" dirty="0"/>
          </a:p>
        </p:txBody>
      </p:sp>
      <p:sp>
        <p:nvSpPr>
          <p:cNvPr id="4" name="Slide Number Placeholder 3"/>
          <p:cNvSpPr>
            <a:spLocks noGrp="1"/>
          </p:cNvSpPr>
          <p:nvPr>
            <p:ph type="sldNum" sz="quarter" idx="5"/>
          </p:nvPr>
        </p:nvSpPr>
        <p:spPr/>
        <p:txBody>
          <a:bodyPr/>
          <a:lstStyle/>
          <a:p>
            <a:fld id="{D3C107A7-3A6D-46DB-BC15-FD8525E02DE3}" type="slidenum">
              <a:rPr lang="en-US" smtClean="0"/>
              <a:t>19</a:t>
            </a:fld>
            <a:endParaRPr lang="en-US"/>
          </a:p>
        </p:txBody>
      </p:sp>
    </p:spTree>
    <p:extLst>
      <p:ext uri="{BB962C8B-B14F-4D97-AF65-F5344CB8AC3E}">
        <p14:creationId xmlns:p14="http://schemas.microsoft.com/office/powerpoint/2010/main" val="428639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introduce you to the basics of the Family Planning Estimating Tool, or FPET. FPET is a model designed to use </a:t>
            </a:r>
            <a:r>
              <a:rPr lang="en-US" dirty="0">
                <a:solidFill>
                  <a:schemeClr val="bg2"/>
                </a:solidFill>
              </a:rPr>
              <a:t>all available data </a:t>
            </a:r>
            <a:r>
              <a:rPr lang="en-US" dirty="0"/>
              <a:t>to develop annual estimates of three indicators commonly used to track progress in a family planning program </a:t>
            </a:r>
            <a:r>
              <a:rPr lang="en-US" dirty="0">
                <a:solidFill>
                  <a:schemeClr val="bg2"/>
                </a:solidFill>
              </a:rPr>
              <a:t>beyond the date of the last survey and into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solidFill>
            </a:endParaRPr>
          </a:p>
          <a:p>
            <a:r>
              <a:rPr lang="en-US" dirty="0"/>
              <a:t>But before we delve into the details of the model, we are going to learn more about why developing annual estimates of FP indicators is important, why we use modeling to accomplish this, and the origins of FPET. This background will help you understand the gap FPET is filling and how FPET results can help monitor programming and track progress. </a:t>
            </a:r>
          </a:p>
          <a:p>
            <a:endParaRPr lang="en-US" dirty="0"/>
          </a:p>
          <a:p>
            <a:r>
              <a:rPr lang="en-US" dirty="0"/>
              <a:t>Then we’ll get more into the specifics of FPET and its advantages and share some case studies of how countries have used results. </a:t>
            </a:r>
          </a:p>
        </p:txBody>
      </p:sp>
      <p:sp>
        <p:nvSpPr>
          <p:cNvPr id="4" name="Slide Number Placeholder 3"/>
          <p:cNvSpPr>
            <a:spLocks noGrp="1"/>
          </p:cNvSpPr>
          <p:nvPr>
            <p:ph type="sldNum" sz="quarter" idx="10"/>
          </p:nvPr>
        </p:nvSpPr>
        <p:spPr/>
        <p:txBody>
          <a:bodyPr/>
          <a:lstStyle/>
          <a:p>
            <a:fld id="{D3C107A7-3A6D-46DB-BC15-FD8525E02DE3}" type="slidenum">
              <a:rPr lang="en-US" smtClean="0"/>
              <a:t>2</a:t>
            </a:fld>
            <a:endParaRPr lang="en-US"/>
          </a:p>
        </p:txBody>
      </p:sp>
    </p:spTree>
    <p:extLst>
      <p:ext uri="{BB962C8B-B14F-4D97-AF65-F5344CB8AC3E}">
        <p14:creationId xmlns:p14="http://schemas.microsoft.com/office/powerpoint/2010/main" val="4199266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scenario 2 we have a lot of data that is conflicting.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Ghana there are also a variety of survey results available, but they are telling different stories about progress and the trends are not consistent.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 choose 1 data point to trust, will it be telling the whole story? Sometimes selecting 1 type of data above others can be politically tricky as well.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Finally, all surveys include some uncertainty (expressed as confidence intervals around data points), so only looking at the single data point can be misleading.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20</a:t>
            </a:fld>
            <a:endParaRPr lang="en-US"/>
          </a:p>
        </p:txBody>
      </p:sp>
    </p:spTree>
    <p:extLst>
      <p:ext uri="{BB962C8B-B14F-4D97-AF65-F5344CB8AC3E}">
        <p14:creationId xmlns:p14="http://schemas.microsoft.com/office/powerpoint/2010/main" val="29969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FPET incorporates all available data into the estimate, you do not have favor 1 type of data over another.  Finding a trend that considers all the data also helps to smooth the line out to show the trend without being distracted by the absolute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C107A7-3A6D-46DB-BC15-FD8525E02DE3}" type="slidenum">
              <a:rPr lang="en-US" smtClean="0"/>
              <a:t>21</a:t>
            </a:fld>
            <a:endParaRPr lang="en-US"/>
          </a:p>
        </p:txBody>
      </p:sp>
    </p:spTree>
    <p:extLst>
      <p:ext uri="{BB962C8B-B14F-4D97-AF65-F5344CB8AC3E}">
        <p14:creationId xmlns:p14="http://schemas.microsoft.com/office/powerpoint/2010/main" val="422833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There is animation to this slide – click 1 time to highlight data differences and a 2</a:t>
            </a:r>
            <a:r>
              <a:rPr lang="en-US" b="1" i="1" baseline="30000" dirty="0"/>
              <a:t>nd</a:t>
            </a:r>
            <a:r>
              <a:rPr lang="en-US" b="1" i="1" dirty="0"/>
              <a:t> time to show FPET trend line. </a:t>
            </a:r>
          </a:p>
          <a:p>
            <a:endParaRPr lang="en-US" b="1" dirty="0"/>
          </a:p>
          <a:p>
            <a:r>
              <a:rPr lang="en-US" sz="1200" kern="1200" dirty="0">
                <a:solidFill>
                  <a:schemeClr val="tx1"/>
                </a:solidFill>
                <a:effectLst/>
                <a:latin typeface="+mn-lt"/>
                <a:ea typeface="+mn-ea"/>
                <a:cs typeface="+mn-cs"/>
              </a:rPr>
              <a:t>T</a:t>
            </a:r>
            <a:r>
              <a:rPr lang="en-US" dirty="0"/>
              <a:t>his slide is expanding on the idea of conflicting information we just discussed. If you look at this graph, what would you notice? Looking across all of the </a:t>
            </a:r>
            <a:r>
              <a:rPr lang="en-US" b="0" dirty="0"/>
              <a:t>information we see that overall mCPR is increasing in this country, but t</a:t>
            </a:r>
            <a:r>
              <a:rPr lang="en-US" sz="1200" b="0" kern="1200" dirty="0">
                <a:solidFill>
                  <a:schemeClr val="tx1"/>
                </a:solidFill>
                <a:effectLst/>
                <a:latin typeface="+mn-lt"/>
                <a:ea typeface="+mn-ea"/>
                <a:cs typeface="+mn-cs"/>
              </a:rPr>
              <a:t>he green dashed line shows how much the trend jumps around across surveys. This can lead to false adjustments made in reaction to data changes. </a:t>
            </a:r>
          </a:p>
          <a:p>
            <a:r>
              <a:rPr lang="en-US" sz="1200" b="1" kern="1200" dirty="0">
                <a:solidFill>
                  <a:schemeClr val="tx1"/>
                </a:solidFill>
                <a:effectLst/>
                <a:latin typeface="+mn-lt"/>
                <a:ea typeface="+mn-ea"/>
                <a:cs typeface="+mn-cs"/>
              </a:rPr>
              <a:t>[click for animation]</a:t>
            </a:r>
          </a:p>
          <a:p>
            <a:endParaRPr lang="en-US" b="0" dirty="0"/>
          </a:p>
          <a:p>
            <a:r>
              <a:rPr lang="en-US" b="0" dirty="0"/>
              <a:t>For example – if it’s 2007, and your DHS just came out, you would be disappointed and would think that your mCPR declined from 2005. You would question the validity of your FP programs and services. Another discrepancy is seen between the 2015 PMA2020 and 2016 DHS results. What is happening? You are comparing different survey types and the actual mCPR and not the trend. </a:t>
            </a:r>
          </a:p>
          <a:p>
            <a:r>
              <a:rPr lang="en-US" b="1" dirty="0"/>
              <a:t>[click for animation]</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This issue can be rectified by FPET. FPET with will take all the available data and recognize that even though the survey estimates are not the same the general survey trend is positive and similar. A potential FPET curve would then look like the blue line.</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If you have a survey in the current year, you might ask, why don’t you just use the estimates from the survey? Because it is better to use estimates that combine all existing data and follow historical trends and not just absolute values between surveys. </a:t>
            </a:r>
            <a:r>
              <a:rPr lang="en-US" b="0" dirty="0">
                <a:solidFill>
                  <a:schemeClr val="bg2"/>
                </a:solidFill>
              </a:rPr>
              <a:t>Modeled estimates are different from surveys and service statistics because they incorporate a variety of data. This allows countries to not be artificially punished or rewarded for what appear to be sudden increases or decreases in mCPR, possibly leading to unnecessary adjustments to the program.  With FPET the trend is made clear so general progress can be assessed. </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D3C107A7-3A6D-46DB-BC15-FD8525E02DE3}" type="slidenum">
              <a:rPr lang="en-US" smtClean="0"/>
              <a:t>22</a:t>
            </a:fld>
            <a:endParaRPr lang="en-US"/>
          </a:p>
        </p:txBody>
      </p:sp>
    </p:spTree>
    <p:extLst>
      <p:ext uri="{BB962C8B-B14F-4D97-AF65-F5344CB8AC3E}">
        <p14:creationId xmlns:p14="http://schemas.microsoft.com/office/powerpoint/2010/main" val="208845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Scenarios 3 – when there is very little data, as was seen in Somalia where they last had surveys in 1999 and 2006. </a:t>
            </a:r>
          </a:p>
          <a:p>
            <a:endParaRPr lang="en-US" dirty="0"/>
          </a:p>
          <a:p>
            <a:r>
              <a:rPr lang="en-US" dirty="0"/>
              <a:t>It is difficult to assess progress or changes </a:t>
            </a:r>
            <a:r>
              <a:rPr lang="en-US" b="0" dirty="0"/>
              <a:t>when there is so little data, but we can make an educated guess (based on regional and global trends) that prevalence is not likely to have remained stagnant since 2006. </a:t>
            </a:r>
          </a:p>
          <a:p>
            <a:pPr marL="0" indent="0">
              <a:buFontTx/>
              <a:buNone/>
            </a:pPr>
            <a:endParaRPr lang="en-US" dirty="0"/>
          </a:p>
          <a:p>
            <a:pPr marL="0" indent="0">
              <a:buFontTx/>
              <a:buNone/>
            </a:pPr>
            <a:r>
              <a:rPr lang="en-US" b="0" dirty="0"/>
              <a:t>FPET uses hierarchical data to inform the trend in mCPR, providing a growth narrative rather than an unchanged estimate from 13 years ago. When no country data is available, it looks to regional and global trends to inform estimates. Because the estimate is based on older and non-country-specific data, you may note that the confidence intervals around the trend estimate are larger.</a:t>
            </a:r>
          </a:p>
          <a:p>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23</a:t>
            </a:fld>
            <a:endParaRPr lang="en-US"/>
          </a:p>
        </p:txBody>
      </p:sp>
    </p:spTree>
    <p:extLst>
      <p:ext uri="{BB962C8B-B14F-4D97-AF65-F5344CB8AC3E}">
        <p14:creationId xmlns:p14="http://schemas.microsoft.com/office/powerpoint/2010/main" val="382491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4 is outdated data.  In Sierra Leone the last survey was in 2013 and regional trends would suggest that the mCPR would have been growing since then.  When Sierra Leone went to develop a new strategy in 2017, they ran an FPET, which pulled from the outdated data, but was also able to incorporate the regional and global trends to inform the estimate – which showed a significant increase. </a:t>
            </a:r>
          </a:p>
          <a:p>
            <a:endParaRPr lang="en-US" dirty="0"/>
          </a:p>
          <a:p>
            <a:r>
              <a:rPr lang="en-US" dirty="0"/>
              <a:t>A new MICS survey that also became available in 2017 validated with current data FPET’s optimistic estimate.  </a:t>
            </a:r>
          </a:p>
          <a:p>
            <a:endParaRPr lang="en-US" dirty="0"/>
          </a:p>
          <a:p>
            <a:r>
              <a:rPr lang="en-US" dirty="0"/>
              <a:t>Now that FPET has another country-specific data point to incorporate, the estimate will be even closer next time. </a:t>
            </a:r>
          </a:p>
        </p:txBody>
      </p:sp>
      <p:sp>
        <p:nvSpPr>
          <p:cNvPr id="4" name="Slide Number Placeholder 3"/>
          <p:cNvSpPr>
            <a:spLocks noGrp="1"/>
          </p:cNvSpPr>
          <p:nvPr>
            <p:ph type="sldNum" sz="quarter" idx="5"/>
          </p:nvPr>
        </p:nvSpPr>
        <p:spPr/>
        <p:txBody>
          <a:bodyPr/>
          <a:lstStyle/>
          <a:p>
            <a:fld id="{D3C107A7-3A6D-46DB-BC15-FD8525E02DE3}" type="slidenum">
              <a:rPr lang="en-US" smtClean="0"/>
              <a:t>24</a:t>
            </a:fld>
            <a:endParaRPr lang="en-US"/>
          </a:p>
        </p:txBody>
      </p:sp>
    </p:spTree>
    <p:extLst>
      <p:ext uri="{BB962C8B-B14F-4D97-AF65-F5344CB8AC3E}">
        <p14:creationId xmlns:p14="http://schemas.microsoft.com/office/powerpoint/2010/main" val="161205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let’s take a “sneak peak” at a feature of FPET that we will learn more about in a later presentation. FPET is able to incorporate service statistics, which provides the model with even more frequent data points to inform the estimate and allows FPET to detect changes in the trend earlier than they would otherwise be detected if waiting for a new survey.  </a:t>
            </a:r>
          </a:p>
          <a:p>
            <a:endParaRPr lang="en-US" dirty="0"/>
          </a:p>
          <a:p>
            <a:r>
              <a:rPr lang="en-US" dirty="0"/>
              <a:t>In Cote D’Ivoire they had several surveys but had not had one since 2011. However, because of Sierra Leone’s engagement with global and regional family planning initiatives like FP2020 and the Ouagadougou Partnership, we can predict that prevalence has likely grown since 2011 – but how much?</a:t>
            </a:r>
          </a:p>
          <a:p>
            <a:endParaRPr lang="en-US" dirty="0"/>
          </a:p>
          <a:p>
            <a:r>
              <a:rPr lang="en-US" dirty="0"/>
              <a:t>The brown dots in the 2</a:t>
            </a:r>
            <a:r>
              <a:rPr lang="en-US" baseline="30000" dirty="0"/>
              <a:t>nd</a:t>
            </a:r>
            <a:r>
              <a:rPr lang="en-US" dirty="0"/>
              <a:t> graphic represent the service statistics we have added to FPET, which show steady growth since the last survey. Note how much the confidence interval spread is reduced by adding service statistics. </a:t>
            </a:r>
          </a:p>
          <a:p>
            <a:endParaRPr lang="en-US" dirty="0"/>
          </a:p>
          <a:p>
            <a:r>
              <a:rPr lang="en-US" dirty="0"/>
              <a:t>Adding service statistics can:</a:t>
            </a:r>
          </a:p>
          <a:p>
            <a:pPr marL="171450" indent="-171450">
              <a:buFont typeface="Arial" panose="020B0604020202020204" pitchFamily="34" charset="0"/>
              <a:buChar char="•"/>
            </a:pPr>
            <a:r>
              <a:rPr lang="en-US" dirty="0"/>
              <a:t>Help catch more recent trends between surveys to see what impact programming is having</a:t>
            </a:r>
          </a:p>
          <a:p>
            <a:pPr marL="171450" indent="-171450">
              <a:buFont typeface="Arial" panose="020B0604020202020204" pitchFamily="34" charset="0"/>
              <a:buChar char="•"/>
            </a:pPr>
            <a:r>
              <a:rPr lang="en-US" dirty="0"/>
              <a:t>Shrink the confidence intervals around estimates</a:t>
            </a:r>
          </a:p>
          <a:p>
            <a:pPr marL="171450" indent="-171450">
              <a:buFont typeface="Arial" panose="020B0604020202020204" pitchFamily="34" charset="0"/>
              <a:buChar char="•"/>
            </a:pPr>
            <a:r>
              <a:rPr lang="en-US" dirty="0"/>
              <a:t>Uses already collected country-owned data and promote regular review of data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will learn a lot more about service statistics and incorporating them into FPET later in the module.</a:t>
            </a:r>
          </a:p>
        </p:txBody>
      </p:sp>
      <p:sp>
        <p:nvSpPr>
          <p:cNvPr id="4" name="Slide Number Placeholder 3"/>
          <p:cNvSpPr>
            <a:spLocks noGrp="1"/>
          </p:cNvSpPr>
          <p:nvPr>
            <p:ph type="sldNum" sz="quarter" idx="5"/>
          </p:nvPr>
        </p:nvSpPr>
        <p:spPr/>
        <p:txBody>
          <a:bodyPr/>
          <a:lstStyle/>
          <a:p>
            <a:fld id="{D3C107A7-3A6D-46DB-BC15-FD8525E02DE3}" type="slidenum">
              <a:rPr lang="en-US" smtClean="0"/>
              <a:t>25</a:t>
            </a:fld>
            <a:endParaRPr lang="en-US"/>
          </a:p>
        </p:txBody>
      </p:sp>
    </p:spTree>
    <p:extLst>
      <p:ext uri="{BB962C8B-B14F-4D97-AF65-F5344CB8AC3E}">
        <p14:creationId xmlns:p14="http://schemas.microsoft.com/office/powerpoint/2010/main" val="1506631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this slide includes animation – additional information on each bullet pops up in a green box on the right every time presenter clicks. There are 6 clicks to complete the slide.</a:t>
            </a:r>
          </a:p>
          <a:p>
            <a:endParaRPr lang="en-US" dirty="0"/>
          </a:p>
          <a:p>
            <a:r>
              <a:rPr lang="en-US" dirty="0"/>
              <a:t>This slide summarizes some of the advantages to using FPET to inform program </a:t>
            </a:r>
            <a:r>
              <a:rPr lang="en-US"/>
              <a:t>monitoring and </a:t>
            </a:r>
            <a:r>
              <a:rPr lang="en-US" dirty="0"/>
              <a:t>planning. </a:t>
            </a:r>
          </a:p>
        </p:txBody>
      </p:sp>
      <p:sp>
        <p:nvSpPr>
          <p:cNvPr id="4" name="Slide Number Placeholder 3"/>
          <p:cNvSpPr>
            <a:spLocks noGrp="1"/>
          </p:cNvSpPr>
          <p:nvPr>
            <p:ph type="sldNum" sz="quarter" idx="10"/>
          </p:nvPr>
        </p:nvSpPr>
        <p:spPr/>
        <p:txBody>
          <a:bodyPr/>
          <a:lstStyle/>
          <a:p>
            <a:fld id="{D3C107A7-3A6D-46DB-BC15-FD8525E02DE3}" type="slidenum">
              <a:rPr lang="en-US" smtClean="0"/>
              <a:t>26</a:t>
            </a:fld>
            <a:endParaRPr lang="en-US"/>
          </a:p>
        </p:txBody>
      </p:sp>
    </p:spTree>
    <p:extLst>
      <p:ext uri="{BB962C8B-B14F-4D97-AF65-F5344CB8AC3E}">
        <p14:creationId xmlns:p14="http://schemas.microsoft.com/office/powerpoint/2010/main" val="2194515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107A7-3A6D-46DB-BC15-FD8525E02DE3}" type="slidenum">
              <a:rPr lang="en-US" smtClean="0"/>
              <a:t>27</a:t>
            </a:fld>
            <a:endParaRPr lang="en-US"/>
          </a:p>
        </p:txBody>
      </p:sp>
    </p:spTree>
    <p:extLst>
      <p:ext uri="{BB962C8B-B14F-4D97-AF65-F5344CB8AC3E}">
        <p14:creationId xmlns:p14="http://schemas.microsoft.com/office/powerpoint/2010/main" val="76881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why annual estimates are important.</a:t>
            </a:r>
          </a:p>
        </p:txBody>
      </p:sp>
      <p:sp>
        <p:nvSpPr>
          <p:cNvPr id="4" name="Slide Number Placeholder 3"/>
          <p:cNvSpPr>
            <a:spLocks noGrp="1"/>
          </p:cNvSpPr>
          <p:nvPr>
            <p:ph type="sldNum" sz="quarter" idx="5"/>
          </p:nvPr>
        </p:nvSpPr>
        <p:spPr/>
        <p:txBody>
          <a:bodyPr/>
          <a:lstStyle/>
          <a:p>
            <a:fld id="{D3C107A7-3A6D-46DB-BC15-FD8525E02DE3}" type="slidenum">
              <a:rPr lang="en-US" smtClean="0"/>
              <a:t>3</a:t>
            </a:fld>
            <a:endParaRPr lang="en-US"/>
          </a:p>
        </p:txBody>
      </p:sp>
    </p:spTree>
    <p:extLst>
      <p:ext uri="{BB962C8B-B14F-4D97-AF65-F5344CB8AC3E}">
        <p14:creationId xmlns:p14="http://schemas.microsoft.com/office/powerpoint/2010/main" val="97015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representative household population surveys like the Demographic and Health Survey, or DHS, are most often the source of data that informs national strategies and budgets in a country. While these surveys are a gold-standard for data on health issues, completing one is complex and takes significant time and resources. There are often gaps of 5 or more years between the release of data  from these surveys. Having reliable data only every five or more years is a problem because most strategies have 5-year implementation periods. This means that often there is no new data available during implementation to let countries know if programs are having their intended impact, and if programmatic adjustments need to be made.</a:t>
            </a:r>
          </a:p>
          <a:p>
            <a:endParaRPr lang="en-US" dirty="0"/>
          </a:p>
          <a:p>
            <a:r>
              <a:rPr lang="en-US" dirty="0"/>
              <a:t>By having annual estimates of key family planning indicators, countries are better able to monitor progress, estimate how mCPR and unmet need are changing in response to current programming and make necessary adjustments to accelerate progress toward their FP goals. </a:t>
            </a:r>
          </a:p>
        </p:txBody>
      </p:sp>
      <p:sp>
        <p:nvSpPr>
          <p:cNvPr id="4" name="Slide Number Placeholder 3"/>
          <p:cNvSpPr>
            <a:spLocks noGrp="1"/>
          </p:cNvSpPr>
          <p:nvPr>
            <p:ph type="sldNum" sz="quarter" idx="10"/>
          </p:nvPr>
        </p:nvSpPr>
        <p:spPr/>
        <p:txBody>
          <a:bodyPr/>
          <a:lstStyle/>
          <a:p>
            <a:fld id="{D3C107A7-3A6D-46DB-BC15-FD8525E02DE3}" type="slidenum">
              <a:rPr lang="en-US" smtClean="0"/>
              <a:t>4</a:t>
            </a:fld>
            <a:endParaRPr lang="en-US"/>
          </a:p>
        </p:txBody>
      </p:sp>
    </p:spTree>
    <p:extLst>
      <p:ext uri="{BB962C8B-B14F-4D97-AF65-F5344CB8AC3E}">
        <p14:creationId xmlns:p14="http://schemas.microsoft.com/office/powerpoint/2010/main" val="23039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understand that having annual estimates is helpful. One of the main indicators we use to track progress is the modern contraceptive prevalence rate (mCPR). So what are some way that we can develop estimates of a country’s mCPR? </a:t>
            </a:r>
          </a:p>
          <a:p>
            <a:endParaRPr lang="en-US" dirty="0"/>
          </a:p>
          <a:p>
            <a:r>
              <a:rPr lang="en-US" dirty="0"/>
              <a:t>I’ve listed here several ways that mCPR estimates could be generated to help us see what progress has been made since out last data point. The problem is that each of these approaches may lead to a different outcome. </a:t>
            </a:r>
          </a:p>
        </p:txBody>
      </p:sp>
      <p:sp>
        <p:nvSpPr>
          <p:cNvPr id="4" name="Slide Number Placeholder 3"/>
          <p:cNvSpPr>
            <a:spLocks noGrp="1"/>
          </p:cNvSpPr>
          <p:nvPr>
            <p:ph type="sldNum" sz="quarter" idx="5"/>
          </p:nvPr>
        </p:nvSpPr>
        <p:spPr/>
        <p:txBody>
          <a:bodyPr/>
          <a:lstStyle/>
          <a:p>
            <a:fld id="{D3C107A7-3A6D-46DB-BC15-FD8525E02DE3}" type="slidenum">
              <a:rPr lang="en-US" smtClean="0"/>
              <a:t>5</a:t>
            </a:fld>
            <a:endParaRPr lang="en-US"/>
          </a:p>
        </p:txBody>
      </p:sp>
    </p:spTree>
    <p:extLst>
      <p:ext uri="{BB962C8B-B14F-4D97-AF65-F5344CB8AC3E}">
        <p14:creationId xmlns:p14="http://schemas.microsoft.com/office/powerpoint/2010/main" val="27423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among surveys, which are the most trusted data source, results vary due to difference in survey design  and sampling and implementation.</a:t>
            </a:r>
          </a:p>
        </p:txBody>
      </p:sp>
      <p:sp>
        <p:nvSpPr>
          <p:cNvPr id="4" name="Slide Number Placeholder 3"/>
          <p:cNvSpPr>
            <a:spLocks noGrp="1"/>
          </p:cNvSpPr>
          <p:nvPr>
            <p:ph type="sldNum" sz="quarter" idx="5"/>
          </p:nvPr>
        </p:nvSpPr>
        <p:spPr/>
        <p:txBody>
          <a:bodyPr/>
          <a:lstStyle/>
          <a:p>
            <a:fld id="{D3C107A7-3A6D-46DB-BC15-FD8525E02DE3}" type="slidenum">
              <a:rPr lang="en-US" smtClean="0"/>
              <a:t>6</a:t>
            </a:fld>
            <a:endParaRPr lang="en-US"/>
          </a:p>
        </p:txBody>
      </p:sp>
    </p:spTree>
    <p:extLst>
      <p:ext uri="{BB962C8B-B14F-4D97-AF65-F5344CB8AC3E}">
        <p14:creationId xmlns:p14="http://schemas.microsoft.com/office/powerpoint/2010/main" val="388694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 to use these approaches that force us to choose 1 data point over others, or result in varied estimates, we have found that predictive modeling methods help us make the best estimates.</a:t>
            </a:r>
          </a:p>
          <a:p>
            <a:endParaRPr lang="en-US" dirty="0"/>
          </a:p>
          <a:p>
            <a:r>
              <a:rPr lang="en-US" dirty="0"/>
              <a:t>Other health fields like HIV and maternal and child health have used modeling to generate estimate successfully for years and there is no reason that family planning should not also use modelling to help estimate current and future data points to facilitate better planning and monitoring.</a:t>
            </a:r>
          </a:p>
          <a:p>
            <a:endParaRPr lang="en-US" dirty="0"/>
          </a:p>
        </p:txBody>
      </p:sp>
      <p:sp>
        <p:nvSpPr>
          <p:cNvPr id="4" name="Slide Number Placeholder 3"/>
          <p:cNvSpPr>
            <a:spLocks noGrp="1"/>
          </p:cNvSpPr>
          <p:nvPr>
            <p:ph type="sldNum" sz="quarter" idx="5"/>
          </p:nvPr>
        </p:nvSpPr>
        <p:spPr/>
        <p:txBody>
          <a:bodyPr/>
          <a:lstStyle/>
          <a:p>
            <a:fld id="{D3C107A7-3A6D-46DB-BC15-FD8525E02DE3}" type="slidenum">
              <a:rPr lang="en-US" smtClean="0"/>
              <a:t>7</a:t>
            </a:fld>
            <a:endParaRPr lang="en-US"/>
          </a:p>
        </p:txBody>
      </p:sp>
    </p:spTree>
    <p:extLst>
      <p:ext uri="{BB962C8B-B14F-4D97-AF65-F5344CB8AC3E}">
        <p14:creationId xmlns:p14="http://schemas.microsoft.com/office/powerpoint/2010/main" val="402929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more about modeling in general, let’s get into FPET specifically.</a:t>
            </a:r>
          </a:p>
        </p:txBody>
      </p:sp>
      <p:sp>
        <p:nvSpPr>
          <p:cNvPr id="4" name="Slide Number Placeholder 3"/>
          <p:cNvSpPr>
            <a:spLocks noGrp="1"/>
          </p:cNvSpPr>
          <p:nvPr>
            <p:ph type="sldNum" sz="quarter" idx="5"/>
          </p:nvPr>
        </p:nvSpPr>
        <p:spPr/>
        <p:txBody>
          <a:bodyPr/>
          <a:lstStyle/>
          <a:p>
            <a:fld id="{D3C107A7-3A6D-46DB-BC15-FD8525E02DE3}" type="slidenum">
              <a:rPr lang="en-US" smtClean="0"/>
              <a:t>8</a:t>
            </a:fld>
            <a:endParaRPr lang="en-US"/>
          </a:p>
        </p:txBody>
      </p:sp>
    </p:spTree>
    <p:extLst>
      <p:ext uri="{BB962C8B-B14F-4D97-AF65-F5344CB8AC3E}">
        <p14:creationId xmlns:p14="http://schemas.microsoft.com/office/powerpoint/2010/main" val="252809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Let’s start by learning more about how models work and the origins of FPET.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United Nations Population Division (UNPD) has an existing model that provides key </a:t>
            </a:r>
            <a:r>
              <a:rPr lang="en-US" u="sng" dirty="0"/>
              <a:t>annual estimates </a:t>
            </a:r>
            <a:r>
              <a:rPr lang="en-US" dirty="0"/>
              <a:t>for family planning indicators such as CPR, mCPR, traditional method use, and unmet need and demand satisfied for modern contraception. Track20 built on this existing framework to develop FPET.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Both the UNPD model and FPET allow you to measure annual progress on key family planning indicators, however there are also a few key differences between the UNPD and Track20 model and I will discuss those next. </a:t>
            </a:r>
          </a:p>
          <a:p>
            <a:pPr marL="173370" indent="-1733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C107A7-3A6D-46DB-BC15-FD8525E02DE3}" type="slidenum">
              <a:rPr lang="en-US" smtClean="0"/>
              <a:t>9</a:t>
            </a:fld>
            <a:endParaRPr lang="en-US"/>
          </a:p>
        </p:txBody>
      </p:sp>
    </p:spTree>
    <p:extLst>
      <p:ext uri="{BB962C8B-B14F-4D97-AF65-F5344CB8AC3E}">
        <p14:creationId xmlns:p14="http://schemas.microsoft.com/office/powerpoint/2010/main" val="3752041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rint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1" y="2857501"/>
            <a:ext cx="7576460" cy="1257300"/>
          </a:xfrm>
        </p:spPr>
        <p:txBody>
          <a:bodyPr anchor="t">
            <a:normAutofit/>
          </a:bodyPr>
          <a:lstStyle>
            <a:lvl1pPr algn="l">
              <a:defRPr sz="3038">
                <a:solidFill>
                  <a:schemeClr val="tx2"/>
                </a:solidFill>
              </a:defRPr>
            </a:lvl1pPr>
          </a:lstStyle>
          <a:p>
            <a:r>
              <a:rPr lang="en-US" dirty="0"/>
              <a:t>Presentation Title</a:t>
            </a:r>
          </a:p>
        </p:txBody>
      </p:sp>
      <p:sp>
        <p:nvSpPr>
          <p:cNvPr id="3" name="Subtitle 2"/>
          <p:cNvSpPr>
            <a:spLocks noGrp="1"/>
          </p:cNvSpPr>
          <p:nvPr>
            <p:ph type="subTitle" idx="1" hasCustomPrompt="1"/>
          </p:nvPr>
        </p:nvSpPr>
        <p:spPr>
          <a:xfrm>
            <a:off x="971551" y="4132841"/>
            <a:ext cx="6357482" cy="997794"/>
          </a:xfrm>
        </p:spPr>
        <p:txBody>
          <a:bodyPr>
            <a:noAutofit/>
          </a:bodyPr>
          <a:lstStyle>
            <a:lvl1pPr marL="0" indent="0" algn="l">
              <a:buNone/>
              <a:defRPr sz="1350" i="1">
                <a:solidFill>
                  <a:schemeClr val="tx2"/>
                </a:solidFill>
                <a:latin typeface="+mj-lt"/>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Subtitle</a:t>
            </a:r>
          </a:p>
        </p:txBody>
      </p:sp>
      <p:sp>
        <p:nvSpPr>
          <p:cNvPr id="7" name="Rectangle 6"/>
          <p:cNvSpPr/>
          <p:nvPr/>
        </p:nvSpPr>
        <p:spPr>
          <a:xfrm>
            <a:off x="1" y="9186"/>
            <a:ext cx="9144002" cy="11131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p:cNvSpPr/>
          <p:nvPr/>
        </p:nvSpPr>
        <p:spPr>
          <a:xfrm>
            <a:off x="0" y="5744817"/>
            <a:ext cx="9143998" cy="11131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r"/>
            <a:endParaRPr lang="en-US" sz="1050" dirty="0">
              <a:solidFill>
                <a:schemeClr val="accent2">
                  <a:lumMod val="40000"/>
                  <a:lumOff val="60000"/>
                </a:schemeClr>
              </a:solidFill>
            </a:endParaRPr>
          </a:p>
        </p:txBody>
      </p:sp>
      <p:sp>
        <p:nvSpPr>
          <p:cNvPr id="36" name="Text Placeholder 35"/>
          <p:cNvSpPr>
            <a:spLocks noGrp="1"/>
          </p:cNvSpPr>
          <p:nvPr>
            <p:ph type="body" sz="quarter" idx="11" hasCustomPrompt="1"/>
          </p:nvPr>
        </p:nvSpPr>
        <p:spPr>
          <a:xfrm>
            <a:off x="1566865" y="5946613"/>
            <a:ext cx="7577138" cy="392048"/>
          </a:xfrm>
        </p:spPr>
        <p:txBody>
          <a:bodyPr>
            <a:normAutofit/>
          </a:bodyPr>
          <a:lstStyle>
            <a:lvl1pPr marL="0" indent="0" algn="r">
              <a:buNone/>
              <a:defRPr sz="1050" baseline="0">
                <a:solidFill>
                  <a:schemeClr val="accent2">
                    <a:lumMod val="40000"/>
                    <a:lumOff val="60000"/>
                  </a:schemeClr>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1566862" y="6356701"/>
            <a:ext cx="7577138" cy="307154"/>
          </a:xfrm>
        </p:spPr>
        <p:txBody>
          <a:bodyPr>
            <a:noAutofit/>
          </a:bodyPr>
          <a:lstStyle>
            <a:lvl1pPr marL="0" indent="0" algn="r">
              <a:buNone/>
              <a:defRPr sz="1050" baseline="0">
                <a:solidFill>
                  <a:schemeClr val="accent2">
                    <a:lumMod val="40000"/>
                    <a:lumOff val="60000"/>
                  </a:schemeClr>
                </a:solidFill>
              </a:defRPr>
            </a:lvl1pPr>
          </a:lstStyle>
          <a:p>
            <a:pPr lvl="0"/>
            <a:r>
              <a:rPr lang="en-US" dirty="0"/>
              <a:t>Date</a:t>
            </a:r>
          </a:p>
        </p:txBody>
      </p:sp>
      <p:pic>
        <p:nvPicPr>
          <p:cNvPr id="4" name="Picture 3"/>
          <p:cNvPicPr>
            <a:picLocks noChangeAspect="1"/>
          </p:cNvPicPr>
          <p:nvPr/>
        </p:nvPicPr>
        <p:blipFill>
          <a:blip r:embed="rId2"/>
          <a:stretch>
            <a:fillRect/>
          </a:stretch>
        </p:blipFill>
        <p:spPr>
          <a:xfrm>
            <a:off x="286140" y="1178435"/>
            <a:ext cx="8571719" cy="1286367"/>
          </a:xfrm>
          <a:prstGeom prst="rect">
            <a:avLst/>
          </a:prstGeom>
        </p:spPr>
      </p:pic>
      <p:pic>
        <p:nvPicPr>
          <p:cNvPr id="26"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9034" y="4513608"/>
            <a:ext cx="1692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9649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mp; Content (Col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5"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5" y="1729933"/>
            <a:ext cx="7576459" cy="4447030"/>
          </a:xfrm>
        </p:spPr>
        <p:txBody>
          <a:bodyPr/>
          <a:lstStyle>
            <a:lvl1pPr marL="0" indent="0">
              <a:buNone/>
              <a:defRPr/>
            </a:lvl1pPr>
            <a:lvl2pPr marL="257169" indent="0">
              <a:buFontTx/>
              <a:buNone/>
              <a:defRPr>
                <a:solidFill>
                  <a:schemeClr val="tx1"/>
                </a:solidFill>
              </a:defRPr>
            </a:lvl2pPr>
            <a:lvl3pPr marL="514337" indent="0">
              <a:buFontTx/>
              <a:buNone/>
              <a:defRPr>
                <a:solidFill>
                  <a:schemeClr val="tx1"/>
                </a:solidFill>
              </a:defRPr>
            </a:lvl3pPr>
            <a:lvl4pPr marL="771506" indent="0">
              <a:buFontTx/>
              <a:buNone/>
              <a:defRPr>
                <a:solidFill>
                  <a:schemeClr val="tx1"/>
                </a:solidFill>
              </a:defRPr>
            </a:lvl4pPr>
            <a:lvl5pPr marL="1028675" indent="0">
              <a:buFontTx/>
              <a:buNone/>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5"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1"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7801436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5"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5" y="2265317"/>
            <a:ext cx="7576459" cy="3911646"/>
          </a:xfrm>
        </p:spPr>
        <p:txBody>
          <a:bodyPr>
            <a:normAutofit/>
          </a:bodyPr>
          <a:lstStyle>
            <a:lvl1pPr marL="205735" indent="-205735">
              <a:buClr>
                <a:schemeClr val="bg2"/>
              </a:buClr>
              <a:buFont typeface="+mj-lt"/>
              <a:buAutoNum type="arabicPeriod"/>
              <a:defRPr sz="1200"/>
            </a:lvl1pPr>
            <a:lvl2pPr marL="514337" indent="-257169">
              <a:buClr>
                <a:schemeClr val="bg2"/>
              </a:buClr>
              <a:buFont typeface="+mj-lt"/>
              <a:buAutoNum type="arabicPeriod"/>
              <a:defRPr>
                <a:solidFill>
                  <a:schemeClr val="tx1"/>
                </a:solidFill>
              </a:defRPr>
            </a:lvl2pPr>
            <a:lvl3pPr marL="771506" indent="-257169">
              <a:buClr>
                <a:schemeClr val="bg2"/>
              </a:buClr>
              <a:buFont typeface="+mj-lt"/>
              <a:buAutoNum type="arabicPeriod"/>
              <a:defRPr>
                <a:solidFill>
                  <a:schemeClr val="tx1"/>
                </a:solidFill>
              </a:defRPr>
            </a:lvl3pPr>
            <a:lvl4pPr marL="964382" indent="-192876">
              <a:buClr>
                <a:schemeClr val="bg2"/>
              </a:buClr>
              <a:buFont typeface="+mj-lt"/>
              <a:buAutoNum type="arabicPeriod"/>
              <a:defRPr>
                <a:solidFill>
                  <a:schemeClr val="tx1"/>
                </a:solidFill>
              </a:defRPr>
            </a:lvl4pPr>
            <a:lvl5pPr marL="1028675" indent="0">
              <a:buFontTx/>
              <a:buNone/>
              <a:defRPr/>
            </a:lvl5pPr>
          </a:lstStyle>
          <a:p>
            <a:pPr lvl="0"/>
            <a:r>
              <a:rPr lang="en-US"/>
              <a:t>Edit Master text styles</a:t>
            </a:r>
          </a:p>
        </p:txBody>
      </p:sp>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5"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0"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cxnSp>
        <p:nvCxnSpPr>
          <p:cNvPr id="6" name="Straight Connector 5"/>
          <p:cNvCxnSpPr/>
          <p:nvPr/>
        </p:nvCxnSpPr>
        <p:spPr>
          <a:xfrm>
            <a:off x="783096" y="2142542"/>
            <a:ext cx="757645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4" hasCustomPrompt="1"/>
          </p:nvPr>
        </p:nvSpPr>
        <p:spPr>
          <a:xfrm>
            <a:off x="783096" y="1824506"/>
            <a:ext cx="7577138" cy="195263"/>
          </a:xfrm>
        </p:spPr>
        <p:txBody>
          <a:bodyPr>
            <a:noAutofit/>
          </a:bodyPr>
          <a:lstStyle>
            <a:lvl1pPr marL="0" indent="0">
              <a:buNone/>
              <a:defRPr sz="1500" b="1" baseline="0">
                <a:solidFill>
                  <a:schemeClr val="tx1"/>
                </a:solidFill>
              </a:defRPr>
            </a:lvl1pPr>
          </a:lstStyle>
          <a:p>
            <a:pPr lvl="0"/>
            <a:r>
              <a:rPr lang="en-US" dirty="0"/>
              <a:t>Description of List</a:t>
            </a:r>
          </a:p>
        </p:txBody>
      </p:sp>
    </p:spTree>
    <p:extLst>
      <p:ext uri="{BB962C8B-B14F-4D97-AF65-F5344CB8AC3E}">
        <p14:creationId xmlns:p14="http://schemas.microsoft.com/office/powerpoint/2010/main" val="36016109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5" y="365129"/>
            <a:ext cx="7576459" cy="1325563"/>
          </a:xfrm>
        </p:spPr>
        <p:txBody>
          <a:bodyPr anchor="t"/>
          <a:lstStyle>
            <a:lvl1pPr>
              <a:defRPr/>
            </a:lvl1pPr>
          </a:lstStyle>
          <a:p>
            <a:r>
              <a:rPr lang="en-US" dirty="0"/>
              <a:t>Title</a:t>
            </a:r>
          </a:p>
        </p:txBody>
      </p:sp>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5"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1"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6" name="Table Placeholder 5"/>
          <p:cNvSpPr>
            <a:spLocks noGrp="1"/>
          </p:cNvSpPr>
          <p:nvPr>
            <p:ph type="tbl" sz="quarter" idx="14"/>
          </p:nvPr>
        </p:nvSpPr>
        <p:spPr>
          <a:xfrm>
            <a:off x="783094" y="1729933"/>
            <a:ext cx="7577138" cy="4447612"/>
          </a:xfrm>
        </p:spPr>
        <p:txBody>
          <a:bodyPr/>
          <a:lstStyle>
            <a:lvl1pPr marL="0" indent="0">
              <a:buFontTx/>
              <a:buNone/>
              <a:defRPr/>
            </a:lvl1pPr>
          </a:lstStyle>
          <a:p>
            <a:r>
              <a:rPr lang="en-US"/>
              <a:t>Click icon to add table</a:t>
            </a:r>
            <a:endParaRPr lang="en-US" dirty="0"/>
          </a:p>
        </p:txBody>
      </p:sp>
    </p:spTree>
    <p:extLst>
      <p:ext uri="{BB962C8B-B14F-4D97-AF65-F5344CB8AC3E}">
        <p14:creationId xmlns:p14="http://schemas.microsoft.com/office/powerpoint/2010/main" val="25990197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Bulle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44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28810"/>
            <a:ext cx="3886200" cy="4448159"/>
          </a:xfrm>
        </p:spPr>
        <p:txBody>
          <a:bodyPr/>
          <a:lstStyle>
            <a:lvl1pPr marL="0" indent="0">
              <a:buNone/>
              <a:defRPr/>
            </a:lvl1pPr>
            <a:lvl2pPr marL="385753" indent="-128585">
              <a:buClr>
                <a:schemeClr val="bg2"/>
              </a:buClr>
              <a:buFont typeface="Wingdings" panose="05000000000000000000" pitchFamily="2" charset="2"/>
              <a:buChar char="§"/>
              <a:defRPr/>
            </a:lvl2pPr>
            <a:lvl3pPr marL="642921" indent="-128585">
              <a:buClr>
                <a:schemeClr val="bg2"/>
              </a:buClr>
              <a:buFont typeface="Wingdings" panose="05000000000000000000" pitchFamily="2" charset="2"/>
              <a:buChar char="§"/>
              <a:defRPr/>
            </a:lvl3pPr>
            <a:lvl4pPr marL="900090" indent="-128585">
              <a:buClr>
                <a:schemeClr val="bg2"/>
              </a:buClr>
              <a:buFont typeface="Wingdings" panose="05000000000000000000" pitchFamily="2" charset="2"/>
              <a:buChar char="§"/>
              <a:defRPr/>
            </a:lvl4pPr>
            <a:lvl5pPr marL="1157259" indent="-128585">
              <a:buClr>
                <a:schemeClr val="bg2"/>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728810"/>
            <a:ext cx="3886200" cy="4448159"/>
          </a:xfrm>
        </p:spPr>
        <p:txBody>
          <a:bodyPr/>
          <a:lstStyle>
            <a:lvl1pPr marL="0" indent="0">
              <a:buNone/>
              <a:defRPr/>
            </a:lvl1pPr>
            <a:lvl2pPr marL="450045" indent="-192876">
              <a:buClr>
                <a:schemeClr val="bg2"/>
              </a:buClr>
              <a:buFont typeface="Wingdings" panose="05000000000000000000" pitchFamily="2" charset="2"/>
              <a:buChar char="§"/>
              <a:defRPr/>
            </a:lvl2pPr>
            <a:lvl3pPr marL="707214" indent="-192876">
              <a:buClr>
                <a:schemeClr val="bg2"/>
              </a:buClr>
              <a:buFont typeface="Wingdings" panose="05000000000000000000" pitchFamily="2" charset="2"/>
              <a:buChar char="§"/>
              <a:defRPr/>
            </a:lvl3pPr>
            <a:lvl4pPr marL="932237" indent="-160731">
              <a:buClr>
                <a:schemeClr val="bg2"/>
              </a:buClr>
              <a:buFont typeface="Wingdings" panose="05000000000000000000" pitchFamily="2" charset="2"/>
              <a:buChar char="§"/>
              <a:defRPr/>
            </a:lvl4pPr>
            <a:lvl5pPr marL="1189406" indent="-160731">
              <a:buClr>
                <a:schemeClr val="bg2"/>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8" name="Group 7"/>
          <p:cNvGrpSpPr/>
          <p:nvPr/>
        </p:nvGrpSpPr>
        <p:grpSpPr>
          <a:xfrm>
            <a:off x="5" y="-3"/>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4" name="Group 13"/>
          <p:cNvGrpSpPr/>
          <p:nvPr/>
        </p:nvGrpSpPr>
        <p:grpSpPr>
          <a:xfrm rot="10800000">
            <a:off x="343" y="6531647"/>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1" name="Slide Number Placeholder 8"/>
          <p:cNvSpPr>
            <a:spLocks noGrp="1"/>
          </p:cNvSpPr>
          <p:nvPr>
            <p:ph type="sldNum" sz="quarter" idx="14"/>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29869535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Color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44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28810"/>
            <a:ext cx="3886200" cy="4448159"/>
          </a:xfrm>
        </p:spPr>
        <p:txBody>
          <a:bodyPr/>
          <a:lstStyle>
            <a:lvl1pPr marL="0" indent="0">
              <a:buNone/>
              <a:defRPr/>
            </a:lvl1pPr>
            <a:lvl2pPr marL="257169" indent="0">
              <a:buClr>
                <a:schemeClr val="bg2"/>
              </a:buClr>
              <a:buFont typeface="Wingdings" panose="05000000000000000000" pitchFamily="2" charset="2"/>
              <a:buNone/>
              <a:defRPr>
                <a:solidFill>
                  <a:schemeClr val="tx1"/>
                </a:solidFill>
              </a:defRPr>
            </a:lvl2pPr>
            <a:lvl3pPr marL="514337" indent="0">
              <a:buClr>
                <a:schemeClr val="bg2"/>
              </a:buClr>
              <a:buFont typeface="Wingdings" panose="05000000000000000000" pitchFamily="2" charset="2"/>
              <a:buNone/>
              <a:defRPr>
                <a:solidFill>
                  <a:schemeClr val="tx1"/>
                </a:solidFill>
              </a:defRPr>
            </a:lvl3pPr>
            <a:lvl4pPr marL="771506" indent="0">
              <a:buClr>
                <a:schemeClr val="bg2"/>
              </a:buClr>
              <a:buFont typeface="Wingdings" panose="05000000000000000000" pitchFamily="2" charset="2"/>
              <a:buNone/>
              <a:defRPr>
                <a:solidFill>
                  <a:schemeClr val="tx1"/>
                </a:solidFill>
              </a:defRPr>
            </a:lvl4pPr>
            <a:lvl5pPr marL="1028675" indent="0">
              <a:buClr>
                <a:schemeClr val="bg2"/>
              </a:buClr>
              <a:buFont typeface="Wingdings" panose="05000000000000000000" pitchFamily="2" charset="2"/>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728810"/>
            <a:ext cx="3886200" cy="4448159"/>
          </a:xfrm>
        </p:spPr>
        <p:txBody>
          <a:bodyPr/>
          <a:lstStyle>
            <a:lvl1pPr marL="0" indent="0">
              <a:buNone/>
              <a:defRPr/>
            </a:lvl1pPr>
            <a:lvl2pPr marL="257169" indent="0">
              <a:buClr>
                <a:schemeClr val="bg2"/>
              </a:buClr>
              <a:buFont typeface="Wingdings" panose="05000000000000000000" pitchFamily="2" charset="2"/>
              <a:buNone/>
              <a:defRPr>
                <a:solidFill>
                  <a:schemeClr val="tx1"/>
                </a:solidFill>
              </a:defRPr>
            </a:lvl2pPr>
            <a:lvl3pPr marL="514337" indent="0">
              <a:buClr>
                <a:schemeClr val="bg2"/>
              </a:buClr>
              <a:buFont typeface="Wingdings" panose="05000000000000000000" pitchFamily="2" charset="2"/>
              <a:buNone/>
              <a:defRPr>
                <a:solidFill>
                  <a:schemeClr val="tx1"/>
                </a:solidFill>
              </a:defRPr>
            </a:lvl3pPr>
            <a:lvl4pPr marL="771506" indent="0">
              <a:buClr>
                <a:schemeClr val="bg2"/>
              </a:buClr>
              <a:buFont typeface="Wingdings" panose="05000000000000000000" pitchFamily="2" charset="2"/>
              <a:buNone/>
              <a:defRPr>
                <a:solidFill>
                  <a:schemeClr val="tx1"/>
                </a:solidFill>
              </a:defRPr>
            </a:lvl4pPr>
            <a:lvl5pPr marL="1028675" indent="0">
              <a:buClr>
                <a:schemeClr val="bg2"/>
              </a:buClr>
              <a:buFont typeface="Wingdings" panose="05000000000000000000" pitchFamily="2" charset="2"/>
              <a:buNone/>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8" name="Group 7"/>
          <p:cNvGrpSpPr/>
          <p:nvPr/>
        </p:nvGrpSpPr>
        <p:grpSpPr>
          <a:xfrm>
            <a:off x="5" y="-3"/>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4" name="Group 13"/>
          <p:cNvGrpSpPr/>
          <p:nvPr/>
        </p:nvGrpSpPr>
        <p:grpSpPr>
          <a:xfrm rot="10800000">
            <a:off x="343" y="6531647"/>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1" name="Slide Number Placeholder 8"/>
          <p:cNvSpPr>
            <a:spLocks noGrp="1"/>
          </p:cNvSpPr>
          <p:nvPr>
            <p:ph type="sldNum" sz="quarter" idx="14"/>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221434343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No Title BLUE">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3"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14" name="Content Placeholder 2"/>
          <p:cNvSpPr>
            <a:spLocks noGrp="1"/>
          </p:cNvSpPr>
          <p:nvPr>
            <p:ph idx="1"/>
          </p:nvPr>
        </p:nvSpPr>
        <p:spPr>
          <a:xfrm>
            <a:off x="783775" y="1432197"/>
            <a:ext cx="7620777" cy="3993600"/>
          </a:xfrm>
        </p:spPr>
        <p:txBody>
          <a:bodyPr/>
          <a:lstStyle>
            <a:lvl1pPr marL="0" indent="0">
              <a:buNone/>
              <a:defRPr>
                <a:solidFill>
                  <a:schemeClr val="bg1"/>
                </a:solidFill>
              </a:defRPr>
            </a:lvl1pPr>
            <a:lvl2pPr marL="257169" indent="0">
              <a:buFontTx/>
              <a:buNone/>
              <a:defRPr>
                <a:solidFill>
                  <a:schemeClr val="accent2"/>
                </a:solidFill>
              </a:defRPr>
            </a:lvl2pPr>
            <a:lvl3pPr marL="514337" indent="0">
              <a:buFontTx/>
              <a:buNone/>
              <a:defRPr>
                <a:solidFill>
                  <a:schemeClr val="accent2"/>
                </a:solidFill>
              </a:defRPr>
            </a:lvl3pPr>
            <a:lvl4pPr marL="771506" indent="0">
              <a:buFontTx/>
              <a:buNone/>
              <a:defRPr>
                <a:solidFill>
                  <a:schemeClr val="accent4"/>
                </a:solidFill>
              </a:defRPr>
            </a:lvl4pPr>
            <a:lvl5pPr marL="1028675"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156583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5"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20" name="Rectangle 19"/>
          <p:cNvSpPr/>
          <p:nvPr/>
        </p:nvSpPr>
        <p:spPr>
          <a:xfrm>
            <a:off x="0" y="2276674"/>
            <a:ext cx="9144000" cy="23606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endParaRPr>
          </a:p>
        </p:txBody>
      </p:sp>
      <p:sp>
        <p:nvSpPr>
          <p:cNvPr id="2" name="Title 1"/>
          <p:cNvSpPr>
            <a:spLocks noGrp="1"/>
          </p:cNvSpPr>
          <p:nvPr>
            <p:ph type="title" hasCustomPrompt="1"/>
          </p:nvPr>
        </p:nvSpPr>
        <p:spPr>
          <a:xfrm>
            <a:off x="783772" y="2296950"/>
            <a:ext cx="7576458" cy="2340363"/>
          </a:xfrm>
        </p:spPr>
        <p:txBody>
          <a:bodyPr anchor="ctr">
            <a:normAutofit/>
          </a:bodyPr>
          <a:lstStyle>
            <a:lvl1pPr>
              <a:defRPr sz="2700">
                <a:solidFill>
                  <a:schemeClr val="bg1"/>
                </a:solidFill>
              </a:defRPr>
            </a:lvl1pPr>
          </a:lstStyle>
          <a:p>
            <a:r>
              <a:rPr lang="en-US" dirty="0"/>
              <a:t>Section Header</a:t>
            </a:r>
          </a:p>
        </p:txBody>
      </p:sp>
    </p:spTree>
    <p:extLst>
      <p:ext uri="{BB962C8B-B14F-4D97-AF65-F5344CB8AC3E}">
        <p14:creationId xmlns:p14="http://schemas.microsoft.com/office/powerpoint/2010/main" val="367726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grpSp>
        <p:nvGrpSpPr>
          <p:cNvPr id="7" name="Group 6"/>
          <p:cNvGrpSpPr/>
          <p:nvPr/>
        </p:nvGrpSpPr>
        <p:grpSpPr>
          <a:xfrm>
            <a:off x="5" y="2634369"/>
            <a:ext cx="9143999" cy="166551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2" name="Title 1"/>
          <p:cNvSpPr>
            <a:spLocks noGrp="1"/>
          </p:cNvSpPr>
          <p:nvPr>
            <p:ph type="title" hasCustomPrompt="1"/>
          </p:nvPr>
        </p:nvSpPr>
        <p:spPr>
          <a:xfrm>
            <a:off x="783774" y="2882031"/>
            <a:ext cx="7576458" cy="1170174"/>
          </a:xfrm>
        </p:spPr>
        <p:txBody>
          <a:bodyPr anchor="ctr">
            <a:normAutofit/>
          </a:bodyPr>
          <a:lstStyle>
            <a:lvl1pPr>
              <a:defRPr sz="2700">
                <a:solidFill>
                  <a:schemeClr val="bg1"/>
                </a:solidFill>
              </a:defRPr>
            </a:lvl1pPr>
          </a:lstStyle>
          <a:p>
            <a:r>
              <a:rPr lang="en-US" dirty="0"/>
              <a:t>Section Header</a:t>
            </a:r>
          </a:p>
        </p:txBody>
      </p:sp>
    </p:spTree>
    <p:extLst>
      <p:ext uri="{BB962C8B-B14F-4D97-AF65-F5344CB8AC3E}">
        <p14:creationId xmlns:p14="http://schemas.microsoft.com/office/powerpoint/2010/main" val="29790747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317" y="2448385"/>
            <a:ext cx="7576458" cy="1325563"/>
          </a:xfrm>
        </p:spPr>
        <p:txBody>
          <a:bodyPr/>
          <a:lstStyle>
            <a:lvl1pPr algn="ctr">
              <a:defRPr>
                <a:solidFill>
                  <a:schemeClr val="tx2"/>
                </a:solidFill>
              </a:defRPr>
            </a:lvl1pPr>
          </a:lstStyle>
          <a:p>
            <a:r>
              <a:rPr lang="en-US" dirty="0"/>
              <a:t>Section Header</a:t>
            </a:r>
          </a:p>
        </p:txBody>
      </p:sp>
      <p:grpSp>
        <p:nvGrpSpPr>
          <p:cNvPr id="4" name="Group 3"/>
          <p:cNvGrpSpPr/>
          <p:nvPr/>
        </p:nvGrpSpPr>
        <p:grpSpPr>
          <a:xfrm>
            <a:off x="5" y="-3"/>
            <a:ext cx="9143999" cy="325894"/>
            <a:chOff x="2" y="-3"/>
            <a:chExt cx="12191999" cy="325894"/>
          </a:xfrm>
        </p:grpSpPr>
        <p:sp>
          <p:nvSpPr>
            <p:cNvPr id="5" name="Rectangle 4"/>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7" name="Rectangle 6"/>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8" name="Rectangle 7"/>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9" name="Rectangle 8"/>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0" name="Group 9"/>
          <p:cNvGrpSpPr/>
          <p:nvPr/>
        </p:nvGrpSpPr>
        <p:grpSpPr>
          <a:xfrm rot="10800000">
            <a:off x="343" y="6531647"/>
            <a:ext cx="9143999" cy="325891"/>
            <a:chOff x="0" y="6532109"/>
            <a:chExt cx="12191998" cy="325894"/>
          </a:xfrm>
        </p:grpSpPr>
        <p:sp>
          <p:nvSpPr>
            <p:cNvPr id="11" name="Rectangle 10"/>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3" name="Rectangle 12"/>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4" name="Rectangle 13"/>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5" name="Rectangle 14"/>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8" name="Text Placeholder 17"/>
          <p:cNvSpPr>
            <a:spLocks noGrp="1"/>
          </p:cNvSpPr>
          <p:nvPr>
            <p:ph type="body" sz="quarter" idx="10" hasCustomPrompt="1"/>
          </p:nvPr>
        </p:nvSpPr>
        <p:spPr>
          <a:xfrm>
            <a:off x="783318" y="3773946"/>
            <a:ext cx="7575550" cy="481012"/>
          </a:xfrm>
        </p:spPr>
        <p:txBody>
          <a:bodyPr/>
          <a:lstStyle>
            <a:lvl1pPr marL="0" indent="0" algn="ctr">
              <a:buNone/>
              <a:defRPr i="1">
                <a:solidFill>
                  <a:schemeClr val="bg2"/>
                </a:solidFill>
              </a:defRPr>
            </a:lvl1pPr>
          </a:lstStyle>
          <a:p>
            <a:pPr lvl="0"/>
            <a:r>
              <a:rPr lang="en-US" dirty="0" err="1"/>
              <a:t>Subheader</a:t>
            </a:r>
            <a:endParaRPr lang="en-US" dirty="0"/>
          </a:p>
        </p:txBody>
      </p:sp>
      <p:sp>
        <p:nvSpPr>
          <p:cNvPr id="16"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11848821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4" y="365129"/>
            <a:ext cx="7576459" cy="1325563"/>
          </a:xfrm>
        </p:spPr>
        <p:txBody>
          <a:bodyPr/>
          <a:lstStyle>
            <a:lvl1pPr>
              <a:defRPr/>
            </a:lvl1pPr>
          </a:lstStyle>
          <a:p>
            <a:r>
              <a:rPr lang="en-US" dirty="0"/>
              <a:t>Title</a:t>
            </a:r>
          </a:p>
        </p:txBody>
      </p:sp>
      <p:grpSp>
        <p:nvGrpSpPr>
          <p:cNvPr id="6" name="Group 5"/>
          <p:cNvGrpSpPr/>
          <p:nvPr/>
        </p:nvGrpSpPr>
        <p:grpSpPr>
          <a:xfrm>
            <a:off x="5"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9" name="Rectangle 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2" name="Group 11"/>
          <p:cNvGrpSpPr/>
          <p:nvPr/>
        </p:nvGrpSpPr>
        <p:grpSpPr>
          <a:xfrm rot="10800000">
            <a:off x="343" y="6531647"/>
            <a:ext cx="9143999" cy="325891"/>
            <a:chOff x="0" y="6532109"/>
            <a:chExt cx="12191998" cy="325894"/>
          </a:xfrm>
        </p:grpSpPr>
        <p:sp>
          <p:nvSpPr>
            <p:cNvPr id="13" name="Rectangle 12"/>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5" name="Rectangle 14"/>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8"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19" name="Text Placeholder 19"/>
          <p:cNvSpPr>
            <a:spLocks noGrp="1"/>
          </p:cNvSpPr>
          <p:nvPr>
            <p:ph type="body" sz="quarter" idx="14" hasCustomPrompt="1"/>
          </p:nvPr>
        </p:nvSpPr>
        <p:spPr>
          <a:xfrm>
            <a:off x="783774" y="1698635"/>
            <a:ext cx="7576459" cy="336550"/>
          </a:xfrm>
        </p:spPr>
        <p:txBody>
          <a:bodyPr>
            <a:noAutofit/>
          </a:bodyPr>
          <a:lstStyle>
            <a:lvl1pPr marL="0" indent="0">
              <a:buNone/>
              <a:defRPr sz="1125" i="1">
                <a:solidFill>
                  <a:schemeClr val="bg2"/>
                </a:solidFill>
              </a:defRPr>
            </a:lvl1pPr>
          </a:lstStyle>
          <a:p>
            <a:pPr lvl="0"/>
            <a:r>
              <a:rPr lang="en-US" dirty="0"/>
              <a:t>Subtitle</a:t>
            </a:r>
          </a:p>
        </p:txBody>
      </p:sp>
    </p:spTree>
    <p:extLst>
      <p:ext uri="{BB962C8B-B14F-4D97-AF65-F5344CB8AC3E}">
        <p14:creationId xmlns:p14="http://schemas.microsoft.com/office/powerpoint/2010/main" val="18257812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rint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1" y="2857501"/>
            <a:ext cx="7576460" cy="1257300"/>
          </a:xfrm>
        </p:spPr>
        <p:txBody>
          <a:bodyPr anchor="t">
            <a:normAutofit/>
          </a:bodyPr>
          <a:lstStyle>
            <a:lvl1pPr algn="l">
              <a:defRPr sz="3038">
                <a:solidFill>
                  <a:schemeClr val="tx2"/>
                </a:solidFill>
              </a:defRPr>
            </a:lvl1pPr>
          </a:lstStyle>
          <a:p>
            <a:r>
              <a:rPr lang="en-US" dirty="0"/>
              <a:t>Presentation Title</a:t>
            </a:r>
          </a:p>
        </p:txBody>
      </p:sp>
      <p:sp>
        <p:nvSpPr>
          <p:cNvPr id="3" name="Subtitle 2"/>
          <p:cNvSpPr>
            <a:spLocks noGrp="1"/>
          </p:cNvSpPr>
          <p:nvPr>
            <p:ph type="subTitle" idx="1" hasCustomPrompt="1"/>
          </p:nvPr>
        </p:nvSpPr>
        <p:spPr>
          <a:xfrm>
            <a:off x="971551" y="4132841"/>
            <a:ext cx="6357482" cy="997794"/>
          </a:xfrm>
        </p:spPr>
        <p:txBody>
          <a:bodyPr>
            <a:noAutofit/>
          </a:bodyPr>
          <a:lstStyle>
            <a:lvl1pPr marL="0" indent="0" algn="l">
              <a:buNone/>
              <a:defRPr sz="1350" i="1">
                <a:solidFill>
                  <a:schemeClr val="tx2"/>
                </a:solidFill>
                <a:latin typeface="+mj-lt"/>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Subtitle</a:t>
            </a:r>
          </a:p>
        </p:txBody>
      </p:sp>
      <p:sp>
        <p:nvSpPr>
          <p:cNvPr id="7" name="Rectangle 6"/>
          <p:cNvSpPr/>
          <p:nvPr/>
        </p:nvSpPr>
        <p:spPr>
          <a:xfrm>
            <a:off x="1" y="9186"/>
            <a:ext cx="9144002" cy="11131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p:cNvSpPr/>
          <p:nvPr/>
        </p:nvSpPr>
        <p:spPr>
          <a:xfrm>
            <a:off x="0" y="5744817"/>
            <a:ext cx="9143998" cy="11131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r"/>
            <a:endParaRPr lang="en-US" sz="1050" dirty="0">
              <a:solidFill>
                <a:schemeClr val="accent2">
                  <a:lumMod val="40000"/>
                  <a:lumOff val="60000"/>
                </a:schemeClr>
              </a:solidFill>
            </a:endParaRPr>
          </a:p>
        </p:txBody>
      </p:sp>
      <p:sp>
        <p:nvSpPr>
          <p:cNvPr id="36" name="Text Placeholder 35"/>
          <p:cNvSpPr>
            <a:spLocks noGrp="1"/>
          </p:cNvSpPr>
          <p:nvPr>
            <p:ph type="body" sz="quarter" idx="11" hasCustomPrompt="1"/>
          </p:nvPr>
        </p:nvSpPr>
        <p:spPr>
          <a:xfrm>
            <a:off x="1566865" y="5946613"/>
            <a:ext cx="7577138" cy="392048"/>
          </a:xfrm>
        </p:spPr>
        <p:txBody>
          <a:bodyPr>
            <a:normAutofit/>
          </a:bodyPr>
          <a:lstStyle>
            <a:lvl1pPr marL="0" indent="0" algn="r">
              <a:buNone/>
              <a:defRPr sz="1050" baseline="0">
                <a:solidFill>
                  <a:schemeClr val="accent2">
                    <a:lumMod val="40000"/>
                    <a:lumOff val="60000"/>
                  </a:schemeClr>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1566862" y="6356701"/>
            <a:ext cx="7577138" cy="307154"/>
          </a:xfrm>
        </p:spPr>
        <p:txBody>
          <a:bodyPr>
            <a:noAutofit/>
          </a:bodyPr>
          <a:lstStyle>
            <a:lvl1pPr marL="0" indent="0" algn="r">
              <a:buNone/>
              <a:defRPr sz="1050" baseline="0">
                <a:solidFill>
                  <a:schemeClr val="accent2">
                    <a:lumMod val="40000"/>
                    <a:lumOff val="60000"/>
                  </a:schemeClr>
                </a:solidFill>
              </a:defRPr>
            </a:lvl1pPr>
          </a:lstStyle>
          <a:p>
            <a:pPr lvl="0"/>
            <a:r>
              <a:rPr lang="en-US" dirty="0"/>
              <a:t>Date</a:t>
            </a:r>
          </a:p>
        </p:txBody>
      </p:sp>
      <p:pic>
        <p:nvPicPr>
          <p:cNvPr id="26"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9034" y="4513608"/>
            <a:ext cx="1692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261754" y="1194337"/>
            <a:ext cx="8620491" cy="1591194"/>
          </a:xfrm>
          <a:prstGeom prst="rect">
            <a:avLst/>
          </a:prstGeom>
        </p:spPr>
      </p:pic>
    </p:spTree>
    <p:extLst>
      <p:ext uri="{BB962C8B-B14F-4D97-AF65-F5344CB8AC3E}">
        <p14:creationId xmlns:p14="http://schemas.microsoft.com/office/powerpoint/2010/main" val="118572432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0" y="365128"/>
            <a:ext cx="7576461" cy="1325563"/>
          </a:xfrm>
        </p:spPr>
        <p:txBody>
          <a:bodyPr/>
          <a:lstStyle>
            <a:lvl1pPr>
              <a:defRPr/>
            </a:lvl1pPr>
          </a:lstStyle>
          <a:p>
            <a:r>
              <a:rPr lang="en-US" dirty="0"/>
              <a:t>Title</a:t>
            </a:r>
          </a:p>
        </p:txBody>
      </p:sp>
      <p:sp>
        <p:nvSpPr>
          <p:cNvPr id="6" name="Slide Number Placeholder 8"/>
          <p:cNvSpPr txBox="1">
            <a:spLocks/>
          </p:cNvSpPr>
          <p:nvPr/>
        </p:nvSpPr>
        <p:spPr>
          <a:xfrm>
            <a:off x="4" y="6532107"/>
            <a:ext cx="783770" cy="32589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783A3A-5020-495B-AC0E-F457EA8CFE4C}" type="slidenum">
              <a:rPr lang="en-US" sz="1013" smtClean="0"/>
              <a:pPr/>
              <a:t>‹#›</a:t>
            </a:fld>
            <a:endParaRPr lang="en-US" sz="1013" dirty="0"/>
          </a:p>
        </p:txBody>
      </p:sp>
      <p:grpSp>
        <p:nvGrpSpPr>
          <p:cNvPr id="7" name="Group 6"/>
          <p:cNvGrpSpPr/>
          <p:nvPr/>
        </p:nvGrpSpPr>
        <p:grpSpPr>
          <a:xfrm>
            <a:off x="4" y="0"/>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342" y="6531650"/>
            <a:ext cx="9143999" cy="325891"/>
            <a:chOff x="0" y="6532109"/>
            <a:chExt cx="12191998" cy="325894"/>
          </a:xfrm>
        </p:grpSpPr>
        <p:sp>
          <p:nvSpPr>
            <p:cNvPr id="14" name="Rectangle 13"/>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0" name="Slide Number Placeholder 8"/>
          <p:cNvSpPr>
            <a:spLocks noGrp="1"/>
          </p:cNvSpPr>
          <p:nvPr>
            <p:ph type="sldNum" sz="quarter" idx="13"/>
          </p:nvPr>
        </p:nvSpPr>
        <p:spPr>
          <a:xfrm>
            <a:off x="4" y="6531186"/>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28034062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788" y="987427"/>
            <a:ext cx="4629150" cy="4873625"/>
          </a:xfrm>
        </p:spPr>
        <p:txBody>
          <a:bodyPr/>
          <a:lstStyle>
            <a:lvl1pPr marL="0" indent="0">
              <a:buNone/>
              <a:defRPr sz="2100"/>
            </a:lvl1pPr>
            <a:lvl2pPr marL="514350" indent="-171450">
              <a:buClr>
                <a:schemeClr val="bg2"/>
              </a:buClr>
              <a:buFont typeface="Wingdings" panose="05000000000000000000" pitchFamily="2" charset="2"/>
              <a:buChar char="§"/>
              <a:defRPr sz="1800"/>
            </a:lvl2pPr>
            <a:lvl3pPr marL="857250" indent="-171450">
              <a:buClr>
                <a:schemeClr val="bg2"/>
              </a:buClr>
              <a:buFont typeface="Wingdings" panose="05000000000000000000" pitchFamily="2" charset="2"/>
              <a:buChar char="§"/>
              <a:defRPr sz="1500"/>
            </a:lvl3pPr>
            <a:lvl4pPr marL="1200150" indent="-171450">
              <a:buClr>
                <a:schemeClr val="bg2"/>
              </a:buClr>
              <a:buFont typeface="Wingdings" panose="05000000000000000000" pitchFamily="2" charset="2"/>
              <a:buChar char="§"/>
              <a:defRPr sz="1350"/>
            </a:lvl4pPr>
            <a:lvl5pPr marL="1543050" indent="-171450">
              <a:buClr>
                <a:schemeClr val="bg2"/>
              </a:buClr>
              <a:buFont typeface="Wingdings" panose="05000000000000000000" pitchFamily="2" charset="2"/>
              <a:buChar cha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p:cNvGrpSpPr/>
          <p:nvPr/>
        </p:nvGrpSpPr>
        <p:grpSpPr>
          <a:xfrm>
            <a:off x="4" y="0"/>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4" name="Group 13"/>
          <p:cNvGrpSpPr/>
          <p:nvPr/>
        </p:nvGrpSpPr>
        <p:grpSpPr>
          <a:xfrm rot="10800000">
            <a:off x="342" y="6531650"/>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7" name="Slide Number Placeholder 6"/>
          <p:cNvSpPr>
            <a:spLocks noGrp="1"/>
          </p:cNvSpPr>
          <p:nvPr>
            <p:ph type="sldNum" sz="quarter" idx="12"/>
          </p:nvPr>
        </p:nvSpPr>
        <p:spPr>
          <a:xfrm>
            <a:off x="3" y="6531648"/>
            <a:ext cx="2057400" cy="326352"/>
          </a:xfrm>
          <a:prstGeom prst="rect">
            <a:avLst/>
          </a:prstGeom>
        </p:spPr>
        <p:txBody>
          <a:bodyPr/>
          <a:lstStyle>
            <a:lvl1pPr>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1700212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4" name="Text Placeholder 19"/>
          <p:cNvSpPr>
            <a:spLocks noGrp="1"/>
          </p:cNvSpPr>
          <p:nvPr>
            <p:ph type="body" sz="quarter" idx="14" hasCustomPrompt="1"/>
          </p:nvPr>
        </p:nvSpPr>
        <p:spPr>
          <a:xfrm>
            <a:off x="628650" y="1690689"/>
            <a:ext cx="7886700" cy="336550"/>
          </a:xfrm>
        </p:spPr>
        <p:txBody>
          <a:bodyPr>
            <a:noAutofit/>
          </a:bodyPr>
          <a:lstStyle>
            <a:lvl1pPr marL="0" indent="0">
              <a:buNone/>
              <a:defRPr sz="1125" i="1">
                <a:solidFill>
                  <a:schemeClr val="bg2"/>
                </a:solidFill>
              </a:defRPr>
            </a:lvl1pPr>
          </a:lstStyle>
          <a:p>
            <a:pPr lvl="0"/>
            <a:r>
              <a:rPr lang="en-US" dirty="0"/>
              <a:t>Subtitle</a:t>
            </a:r>
          </a:p>
        </p:txBody>
      </p:sp>
      <p:sp>
        <p:nvSpPr>
          <p:cNvPr id="6" name="Content Placeholder 5"/>
          <p:cNvSpPr>
            <a:spLocks noGrp="1"/>
          </p:cNvSpPr>
          <p:nvPr>
            <p:ph sz="quarter" idx="15"/>
          </p:nvPr>
        </p:nvSpPr>
        <p:spPr>
          <a:xfrm>
            <a:off x="628650" y="2027238"/>
            <a:ext cx="7886700" cy="4210050"/>
          </a:xfrm>
        </p:spPr>
        <p:txBody>
          <a:bodyPr/>
          <a:lstStyle>
            <a:lvl1pPr marL="171450" indent="-171450">
              <a:buClr>
                <a:schemeClr val="bg2"/>
              </a:buClr>
              <a:buFont typeface="Wingdings" panose="05000000000000000000" pitchFamily="2" charset="2"/>
              <a:buChar char="§"/>
              <a:defRPr/>
            </a:lvl1pPr>
            <a:lvl2pPr marL="514350" indent="-171450">
              <a:buClr>
                <a:schemeClr val="bg2"/>
              </a:buClr>
              <a:buFont typeface="Wingdings" panose="05000000000000000000" pitchFamily="2" charset="2"/>
              <a:buChar char="§"/>
              <a:defRPr/>
            </a:lvl2pPr>
            <a:lvl3pPr marL="857250" indent="-171450">
              <a:buClr>
                <a:schemeClr val="bg2"/>
              </a:buClr>
              <a:buFont typeface="Wingdings" panose="05000000000000000000" pitchFamily="2" charset="2"/>
              <a:buChar char="§"/>
              <a:defRPr/>
            </a:lvl3pPr>
            <a:lvl4pPr marL="1200150" indent="-171450">
              <a:buClr>
                <a:schemeClr val="bg2"/>
              </a:buClr>
              <a:buFont typeface="Wingdings" panose="05000000000000000000" pitchFamily="2" charset="2"/>
              <a:buChar char="§"/>
              <a:defRPr/>
            </a:lvl4pPr>
            <a:lvl5pPr marL="1543050" indent="-171450">
              <a:buClr>
                <a:schemeClr val="bg2"/>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62941172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3"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
        <p:nvSpPr>
          <p:cNvPr id="14" name="Content Placeholder 2"/>
          <p:cNvSpPr>
            <a:spLocks noGrp="1"/>
          </p:cNvSpPr>
          <p:nvPr>
            <p:ph idx="1"/>
          </p:nvPr>
        </p:nvSpPr>
        <p:spPr>
          <a:xfrm>
            <a:off x="783773" y="1344320"/>
            <a:ext cx="7620777" cy="4199231"/>
          </a:xfrm>
        </p:spPr>
        <p:txBody>
          <a:bodyPr anchor="ctr"/>
          <a:lstStyle>
            <a:lvl1pPr marL="0" indent="0" algn="ctr">
              <a:buNone/>
              <a:defRPr>
                <a:solidFill>
                  <a:schemeClr val="bg1"/>
                </a:solidFill>
              </a:defRPr>
            </a:lvl1pPr>
            <a:lvl2pPr marL="257169" indent="0">
              <a:buFontTx/>
              <a:buNone/>
              <a:defRPr>
                <a:solidFill>
                  <a:schemeClr val="accent2"/>
                </a:solidFill>
              </a:defRPr>
            </a:lvl2pPr>
            <a:lvl3pPr marL="514337" indent="0">
              <a:buFontTx/>
              <a:buNone/>
              <a:defRPr>
                <a:solidFill>
                  <a:schemeClr val="accent2"/>
                </a:solidFill>
              </a:defRPr>
            </a:lvl3pPr>
            <a:lvl4pPr marL="771506" indent="0">
              <a:buFontTx/>
              <a:buNone/>
              <a:defRPr>
                <a:solidFill>
                  <a:schemeClr val="accent4"/>
                </a:solidFill>
              </a:defRPr>
            </a:lvl4pPr>
            <a:lvl5pPr marL="1028675" indent="0">
              <a:buFontTx/>
              <a:buNone/>
              <a:defRPr/>
            </a:lvl5pPr>
          </a:lstStyle>
          <a:p>
            <a:pPr lvl="0"/>
            <a:r>
              <a:rPr lang="en-US"/>
              <a:t>Edit Master text styles</a:t>
            </a:r>
          </a:p>
        </p:txBody>
      </p:sp>
      <p:sp>
        <p:nvSpPr>
          <p:cNvPr id="15" name="Rectangle 14"/>
          <p:cNvSpPr/>
          <p:nvPr/>
        </p:nvSpPr>
        <p:spPr>
          <a:xfrm>
            <a:off x="82921" y="701239"/>
            <a:ext cx="609783" cy="1396536"/>
          </a:xfrm>
          <a:prstGeom prst="rect">
            <a:avLst/>
          </a:prstGeom>
          <a:noFill/>
        </p:spPr>
        <p:txBody>
          <a:bodyPr wrap="none" lIns="68580" tIns="34290" rIns="68580" bIns="34290">
            <a:spAutoFit/>
          </a:bodyPr>
          <a:lstStyle/>
          <a:p>
            <a:pPr algn="ctr"/>
            <a:r>
              <a:rPr lang="en-US" sz="8625" b="0" cap="none" spc="0" dirty="0">
                <a:ln w="0"/>
                <a:solidFill>
                  <a:schemeClr val="bg2"/>
                </a:solidFill>
                <a:effectLst>
                  <a:outerShdw blurRad="38100" dist="19050" dir="2700000" algn="tl" rotWithShape="0">
                    <a:schemeClr val="dk1">
                      <a:alpha val="40000"/>
                    </a:schemeClr>
                  </a:outerShdw>
                </a:effectLst>
              </a:rPr>
              <a:t>“</a:t>
            </a:r>
          </a:p>
        </p:txBody>
      </p:sp>
      <p:sp>
        <p:nvSpPr>
          <p:cNvPr id="16" name="Rectangle 15"/>
          <p:cNvSpPr/>
          <p:nvPr/>
        </p:nvSpPr>
        <p:spPr>
          <a:xfrm rot="10800000">
            <a:off x="8431554" y="4557337"/>
            <a:ext cx="609783" cy="1396536"/>
          </a:xfrm>
          <a:prstGeom prst="rect">
            <a:avLst/>
          </a:prstGeom>
          <a:noFill/>
        </p:spPr>
        <p:txBody>
          <a:bodyPr wrap="none" lIns="68580" tIns="34290" rIns="68580" bIns="34290">
            <a:spAutoFit/>
          </a:bodyPr>
          <a:lstStyle/>
          <a:p>
            <a:pPr algn="ctr"/>
            <a:r>
              <a:rPr lang="en-US" sz="8625" b="0" cap="none" spc="0" dirty="0">
                <a:ln w="0"/>
                <a:solidFill>
                  <a:schemeClr val="bg2"/>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00659805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90CE7BD-6EDC-4998-ADA9-D75032E3924D}"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2FAD-AC57-4E52-8EBC-75E7C6AD1EB0}" type="slidenum">
              <a:rPr lang="en-US" smtClean="0"/>
              <a:t>‹#›</a:t>
            </a:fld>
            <a:endParaRPr lang="en-US"/>
          </a:p>
        </p:txBody>
      </p:sp>
    </p:spTree>
    <p:extLst>
      <p:ext uri="{BB962C8B-B14F-4D97-AF65-F5344CB8AC3E}">
        <p14:creationId xmlns:p14="http://schemas.microsoft.com/office/powerpoint/2010/main" val="4088410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0CE7BD-6EDC-4998-ADA9-D75032E3924D}"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12FAD-AC57-4E52-8EBC-75E7C6AD1EB0}" type="slidenum">
              <a:rPr lang="en-US" smtClean="0"/>
              <a:t>‹#›</a:t>
            </a:fld>
            <a:endParaRPr lang="en-US"/>
          </a:p>
        </p:txBody>
      </p:sp>
    </p:spTree>
    <p:extLst>
      <p:ext uri="{BB962C8B-B14F-4D97-AF65-F5344CB8AC3E}">
        <p14:creationId xmlns:p14="http://schemas.microsoft.com/office/powerpoint/2010/main" val="2595648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E7BD-6EDC-4998-ADA9-D75032E3924D}"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12FAD-AC57-4E52-8EBC-75E7C6AD1EB0}" type="slidenum">
              <a:rPr lang="en-US" smtClean="0"/>
              <a:t>‹#›</a:t>
            </a:fld>
            <a:endParaRPr lang="en-US"/>
          </a:p>
        </p:txBody>
      </p:sp>
    </p:spTree>
    <p:extLst>
      <p:ext uri="{BB962C8B-B14F-4D97-AF65-F5344CB8AC3E}">
        <p14:creationId xmlns:p14="http://schemas.microsoft.com/office/powerpoint/2010/main" val="60809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pPr defTabSz="342900" fontAlgn="base">
              <a:spcBef>
                <a:spcPct val="0"/>
              </a:spcBef>
              <a:spcAft>
                <a:spcPct val="0"/>
              </a:spcAft>
            </a:pPr>
            <a:fld id="{190CE7BD-6EDC-4998-ADA9-D75032E3924D}" type="datetimeFigureOut">
              <a:rPr lang="en-US" smtClean="0">
                <a:solidFill>
                  <a:prstClr val="black"/>
                </a:solidFill>
                <a:latin typeface="Arial" pitchFamily="34" charset="0"/>
              </a:rPr>
              <a:pPr defTabSz="342900" fontAlgn="base">
                <a:spcBef>
                  <a:spcPct val="0"/>
                </a:spcBef>
                <a:spcAft>
                  <a:spcPct val="0"/>
                </a:spcAft>
              </a:pPr>
              <a:t>5/1/2020</a:t>
            </a:fld>
            <a:endParaRPr lang="en-US">
              <a:solidFill>
                <a:prstClr val="black"/>
              </a:solidFill>
              <a:latin typeface="Arial" pitchFamily="34" charset="0"/>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pPr defTabSz="342900" fontAlgn="base">
              <a:spcBef>
                <a:spcPct val="0"/>
              </a:spcBef>
              <a:spcAft>
                <a:spcPct val="0"/>
              </a:spcAft>
            </a:pPr>
            <a:endParaRPr lang="en-US">
              <a:solidFill>
                <a:prstClr val="black"/>
              </a:solidFill>
              <a:latin typeface="Arial" pitchFamily="34" charset="0"/>
            </a:endParaRPr>
          </a:p>
        </p:txBody>
      </p:sp>
      <p:sp>
        <p:nvSpPr>
          <p:cNvPr id="5" name="Slide Number Placeholder 4"/>
          <p:cNvSpPr>
            <a:spLocks noGrp="1"/>
          </p:cNvSpPr>
          <p:nvPr>
            <p:ph type="sldNum" sz="quarter" idx="12"/>
          </p:nvPr>
        </p:nvSpPr>
        <p:spPr/>
        <p:txBody>
          <a:bodyPr/>
          <a:lstStyle/>
          <a:p>
            <a:pPr defTabSz="342900"/>
            <a:fld id="{67312FAD-AC57-4E52-8EBC-75E7C6AD1EB0}"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130373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CK Blank">
    <p:spTree>
      <p:nvGrpSpPr>
        <p:cNvPr id="1" name=""/>
        <p:cNvGrpSpPr/>
        <p:nvPr/>
      </p:nvGrpSpPr>
      <p:grpSpPr>
        <a:xfrm>
          <a:off x="0" y="0"/>
          <a:ext cx="0" cy="0"/>
          <a:chOff x="0" y="0"/>
          <a:chExt cx="0" cy="0"/>
        </a:xfrm>
      </p:grpSpPr>
      <p:sp>
        <p:nvSpPr>
          <p:cNvPr id="7" name="Slide Number Placeholder 3"/>
          <p:cNvSpPr>
            <a:spLocks noGrp="1"/>
          </p:cNvSpPr>
          <p:nvPr>
            <p:ph type="sldNum" sz="quarter" idx="16"/>
          </p:nvPr>
        </p:nvSpPr>
        <p:spPr>
          <a:xfrm>
            <a:off x="7851530" y="6486525"/>
            <a:ext cx="1072653" cy="234950"/>
          </a:xfrm>
          <a:prstGeom prst="rect">
            <a:avLst/>
          </a:prstGeom>
        </p:spPr>
        <p:txBody>
          <a:bodyPr/>
          <a:lstStyle>
            <a:lvl1pPr>
              <a:defRPr>
                <a:latin typeface="+mn-lt"/>
              </a:defRPr>
            </a:lvl1pPr>
          </a:lstStyle>
          <a:p>
            <a:pPr defTabSz="342900">
              <a:defRPr/>
            </a:pPr>
            <a:fld id="{FD167051-5936-485B-9A0A-F1B00F8D1DE9}" type="slidenum">
              <a:rPr lang="en-US" smtClean="0">
                <a:solidFill>
                  <a:prstClr val="black"/>
                </a:solidFill>
              </a:rPr>
              <a:pPr defTabSz="342900">
                <a:defRPr/>
              </a:pPr>
              <a:t>‹#›</a:t>
            </a:fld>
            <a:endParaRPr lang="en-US" dirty="0">
              <a:solidFill>
                <a:prstClr val="black"/>
              </a:solidFill>
            </a:endParaRPr>
          </a:p>
        </p:txBody>
      </p:sp>
      <p:sp>
        <p:nvSpPr>
          <p:cNvPr id="29"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Tree>
    <p:extLst>
      <p:ext uri="{BB962C8B-B14F-4D97-AF65-F5344CB8AC3E}">
        <p14:creationId xmlns:p14="http://schemas.microsoft.com/office/powerpoint/2010/main" val="2304397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ck Title">
    <p:spTree>
      <p:nvGrpSpPr>
        <p:cNvPr id="1" name=""/>
        <p:cNvGrpSpPr/>
        <p:nvPr/>
      </p:nvGrpSpPr>
      <p:grpSpPr>
        <a:xfrm>
          <a:off x="0" y="0"/>
          <a:ext cx="0" cy="0"/>
          <a:chOff x="0" y="0"/>
          <a:chExt cx="0" cy="0"/>
        </a:xfrm>
      </p:grpSpPr>
      <p:sp>
        <p:nvSpPr>
          <p:cNvPr id="8" name="Slide Number Placeholder 5"/>
          <p:cNvSpPr>
            <a:spLocks noGrp="1"/>
          </p:cNvSpPr>
          <p:nvPr>
            <p:ph type="sldNum" sz="quarter" idx="14"/>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9670B5DF-4D20-4247-AF74-62AA17C85FC9}" type="slidenum">
              <a:rPr lang="en-US" smtClean="0"/>
              <a:pPr defTabSz="342900">
                <a:defRPr/>
              </a:pPr>
              <a:t>‹#›</a:t>
            </a:fld>
            <a:endParaRPr lang="en-US" dirty="0"/>
          </a:p>
        </p:txBody>
      </p:sp>
      <p:sp>
        <p:nvSpPr>
          <p:cNvPr id="12" name="Title 1"/>
          <p:cNvSpPr>
            <a:spLocks noGrp="1"/>
          </p:cNvSpPr>
          <p:nvPr>
            <p:ph type="ctrTitle" hasCustomPrompt="1"/>
          </p:nvPr>
        </p:nvSpPr>
        <p:spPr>
          <a:xfrm>
            <a:off x="860912" y="298938"/>
            <a:ext cx="7368687" cy="1377891"/>
          </a:xfrm>
        </p:spPr>
        <p:txBody>
          <a:bodyPr anchor="b">
            <a:normAutofit/>
          </a:bodyPr>
          <a:lstStyle>
            <a:lvl1pPr algn="l">
              <a:lnSpc>
                <a:spcPct val="100000"/>
              </a:lnSpc>
              <a:defRPr sz="2850" b="0" i="0" baseline="0">
                <a:solidFill>
                  <a:schemeClr val="tx2"/>
                </a:solidFill>
                <a:latin typeface="+mj-lt"/>
                <a:cs typeface="Century Gothic" pitchFamily="34" charset="0"/>
              </a:defRPr>
            </a:lvl1pPr>
          </a:lstStyle>
          <a:p>
            <a:r>
              <a:rPr lang="en-US" dirty="0"/>
              <a:t>Click to add title – 38 pt.</a:t>
            </a:r>
          </a:p>
        </p:txBody>
      </p:sp>
      <p:sp>
        <p:nvSpPr>
          <p:cNvPr id="14" name="Subtitle 2"/>
          <p:cNvSpPr>
            <a:spLocks noGrp="1"/>
          </p:cNvSpPr>
          <p:nvPr>
            <p:ph type="subTitle" idx="1" hasCustomPrompt="1"/>
          </p:nvPr>
        </p:nvSpPr>
        <p:spPr>
          <a:xfrm>
            <a:off x="868055" y="1718429"/>
            <a:ext cx="7361545" cy="488440"/>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
        <p:nvSpPr>
          <p:cNvPr id="35"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Tree>
    <p:extLst>
      <p:ext uri="{BB962C8B-B14F-4D97-AF65-F5344CB8AC3E}">
        <p14:creationId xmlns:p14="http://schemas.microsoft.com/office/powerpoint/2010/main" val="420365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118" y="1122370"/>
            <a:ext cx="5329113" cy="2091651"/>
          </a:xfrm>
        </p:spPr>
        <p:txBody>
          <a:bodyPr anchor="ctr">
            <a:normAutofit/>
          </a:bodyPr>
          <a:lstStyle>
            <a:lvl1pPr algn="l">
              <a:defRPr sz="3038"/>
            </a:lvl1pPr>
          </a:lstStyle>
          <a:p>
            <a:r>
              <a:rPr lang="en-US" dirty="0"/>
              <a:t>Presentation Title</a:t>
            </a:r>
          </a:p>
        </p:txBody>
      </p:sp>
      <p:sp>
        <p:nvSpPr>
          <p:cNvPr id="3" name="Subtitle 2"/>
          <p:cNvSpPr>
            <a:spLocks noGrp="1"/>
          </p:cNvSpPr>
          <p:nvPr>
            <p:ph type="subTitle" idx="1" hasCustomPrompt="1"/>
          </p:nvPr>
        </p:nvSpPr>
        <p:spPr>
          <a:xfrm>
            <a:off x="3031117" y="3257959"/>
            <a:ext cx="5329112" cy="997794"/>
          </a:xfrm>
        </p:spPr>
        <p:txBody>
          <a:bodyPr>
            <a:noAutofit/>
          </a:bodyPr>
          <a:lstStyle>
            <a:lvl1pPr marL="0" indent="0" algn="l">
              <a:buNone/>
              <a:defRPr sz="1350" i="1">
                <a:solidFill>
                  <a:schemeClr val="bg2"/>
                </a:solidFill>
                <a:latin typeface="+mj-lt"/>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Subtitle</a:t>
            </a:r>
          </a:p>
        </p:txBody>
      </p:sp>
      <p:grpSp>
        <p:nvGrpSpPr>
          <p:cNvPr id="24" name="Group 23"/>
          <p:cNvGrpSpPr/>
          <p:nvPr/>
        </p:nvGrpSpPr>
        <p:grpSpPr>
          <a:xfrm>
            <a:off x="5"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23" name="Group 22"/>
          <p:cNvGrpSpPr/>
          <p:nvPr/>
        </p:nvGrpSpPr>
        <p:grpSpPr>
          <a:xfrm rot="10800000">
            <a:off x="343" y="6531647"/>
            <a:ext cx="9143999" cy="325891"/>
            <a:chOff x="0" y="6532109"/>
            <a:chExt cx="12191998" cy="325894"/>
          </a:xfrm>
        </p:grpSpPr>
        <p:sp>
          <p:nvSpPr>
            <p:cNvPr id="18" name="Rectangle 17"/>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0" name="Rectangle 19"/>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1" name="Rectangle 20"/>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2" name="Rectangle 21"/>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36" name="Text Placeholder 35"/>
          <p:cNvSpPr>
            <a:spLocks noGrp="1"/>
          </p:cNvSpPr>
          <p:nvPr>
            <p:ph type="body" sz="quarter" idx="11" hasCustomPrompt="1"/>
          </p:nvPr>
        </p:nvSpPr>
        <p:spPr>
          <a:xfrm>
            <a:off x="783772" y="5331280"/>
            <a:ext cx="7577138" cy="284405"/>
          </a:xfrm>
        </p:spPr>
        <p:txBody>
          <a:bodyPr>
            <a:normAutofit/>
          </a:bodyPr>
          <a:lstStyle>
            <a:lvl1pPr marL="0" indent="0" algn="ctr">
              <a:buNone/>
              <a:defRPr sz="1013" baseline="0"/>
            </a:lvl1pPr>
          </a:lstStyle>
          <a:p>
            <a:pPr lvl="0"/>
            <a:r>
              <a:rPr lang="en-US" dirty="0"/>
              <a:t>Name of Presenter</a:t>
            </a:r>
          </a:p>
        </p:txBody>
      </p:sp>
      <p:sp>
        <p:nvSpPr>
          <p:cNvPr id="37" name="Text Placeholder 35"/>
          <p:cNvSpPr>
            <a:spLocks noGrp="1"/>
          </p:cNvSpPr>
          <p:nvPr>
            <p:ph type="body" sz="quarter" idx="12" hasCustomPrompt="1"/>
          </p:nvPr>
        </p:nvSpPr>
        <p:spPr>
          <a:xfrm>
            <a:off x="783772" y="5731329"/>
            <a:ext cx="7577138" cy="278110"/>
          </a:xfrm>
        </p:spPr>
        <p:txBody>
          <a:bodyPr>
            <a:noAutofit/>
          </a:bodyPr>
          <a:lstStyle>
            <a:lvl1pPr marL="0" indent="0" algn="ctr">
              <a:buNone/>
              <a:defRPr sz="900" baseline="0"/>
            </a:lvl1pPr>
          </a:lstStyle>
          <a:p>
            <a:pPr lvl="0"/>
            <a:r>
              <a:rPr lang="en-US" dirty="0"/>
              <a:t>Date</a:t>
            </a:r>
          </a:p>
        </p:txBody>
      </p:sp>
      <p:sp>
        <p:nvSpPr>
          <p:cNvPr id="38" name="Text Placeholder 35"/>
          <p:cNvSpPr>
            <a:spLocks noGrp="1"/>
          </p:cNvSpPr>
          <p:nvPr>
            <p:ph type="body" sz="quarter" idx="13" hasCustomPrompt="1"/>
          </p:nvPr>
        </p:nvSpPr>
        <p:spPr>
          <a:xfrm>
            <a:off x="783772" y="6125085"/>
            <a:ext cx="7577138" cy="220542"/>
          </a:xfrm>
        </p:spPr>
        <p:txBody>
          <a:bodyPr>
            <a:normAutofit/>
          </a:bodyPr>
          <a:lstStyle>
            <a:lvl1pPr marL="0" indent="0" algn="ctr">
              <a:buNone/>
              <a:defRPr sz="900" baseline="0"/>
            </a:lvl1pPr>
          </a:lstStyle>
          <a:p>
            <a:pPr lvl="0"/>
            <a:r>
              <a:rPr lang="en-US" dirty="0"/>
              <a:t>Location/Event</a:t>
            </a:r>
          </a:p>
        </p:txBody>
      </p:sp>
      <p:pic>
        <p:nvPicPr>
          <p:cNvPr id="27"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907" y="1395102"/>
            <a:ext cx="2752425" cy="154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34061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ck General">
    <p:spTree>
      <p:nvGrpSpPr>
        <p:cNvPr id="1" name=""/>
        <p:cNvGrpSpPr/>
        <p:nvPr/>
      </p:nvGrpSpPr>
      <p:grpSpPr>
        <a:xfrm>
          <a:off x="0" y="0"/>
          <a:ext cx="0" cy="0"/>
          <a:chOff x="0" y="0"/>
          <a:chExt cx="0" cy="0"/>
        </a:xfrm>
      </p:grpSpPr>
      <p:sp>
        <p:nvSpPr>
          <p:cNvPr id="6" name="Date Placeholder 3"/>
          <p:cNvSpPr>
            <a:spLocks noGrp="1"/>
          </p:cNvSpPr>
          <p:nvPr>
            <p:ph type="dt" sz="half" idx="12"/>
          </p:nvPr>
        </p:nvSpPr>
        <p:spPr>
          <a:xfrm>
            <a:off x="6805247" y="6213964"/>
            <a:ext cx="2133600" cy="234950"/>
          </a:xfrm>
          <a:prstGeom prst="rect">
            <a:avLst/>
          </a:prstGeom>
        </p:spPr>
        <p:txBody>
          <a:bodyPr/>
          <a:lstStyle>
            <a:lvl1pPr algn="l">
              <a:defRPr sz="788" b="0" i="0">
                <a:solidFill>
                  <a:srgbClr val="000000"/>
                </a:solidFill>
                <a:latin typeface="+mn-lt"/>
                <a:cs typeface="Century Gothic" pitchFamily="34" charset="0"/>
              </a:defRPr>
            </a:lvl1pPr>
          </a:lstStyle>
          <a:p>
            <a:pPr defTabSz="342900" fontAlgn="base">
              <a:spcBef>
                <a:spcPct val="0"/>
              </a:spcBef>
              <a:spcAft>
                <a:spcPct val="0"/>
              </a:spcAft>
              <a:defRPr/>
            </a:pPr>
            <a:fld id="{12561632-1123-2E47-919D-96D4ADB258F8}" type="datetime1">
              <a:rPr lang="en-US" smtClean="0"/>
              <a:pPr defTabSz="342900" fontAlgn="base">
                <a:spcBef>
                  <a:spcPct val="0"/>
                </a:spcBef>
                <a:spcAft>
                  <a:spcPct val="0"/>
                </a:spcAft>
                <a:defRPr/>
              </a:pPr>
              <a:t>5/1/2020</a:t>
            </a:fld>
            <a:endParaRPr lang="en-US" dirty="0"/>
          </a:p>
        </p:txBody>
      </p:sp>
      <p:sp>
        <p:nvSpPr>
          <p:cNvPr id="8" name="Slide Number Placeholder 5"/>
          <p:cNvSpPr>
            <a:spLocks noGrp="1"/>
          </p:cNvSpPr>
          <p:nvPr>
            <p:ph type="sldNum" sz="quarter" idx="14"/>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9670B5DF-4D20-4247-AF74-62AA17C85FC9}" type="slidenum">
              <a:rPr lang="en-US" smtClean="0"/>
              <a:pPr defTabSz="342900">
                <a:defRPr/>
              </a:pPr>
              <a:t>‹#›</a:t>
            </a:fld>
            <a:endParaRPr lang="en-US" dirty="0"/>
          </a:p>
        </p:txBody>
      </p:sp>
      <p:sp>
        <p:nvSpPr>
          <p:cNvPr id="9" name="Content Placeholder 2"/>
          <p:cNvSpPr>
            <a:spLocks noGrp="1"/>
          </p:cNvSpPr>
          <p:nvPr>
            <p:ph idx="10" hasCustomPrompt="1"/>
          </p:nvPr>
        </p:nvSpPr>
        <p:spPr>
          <a:xfrm>
            <a:off x="864575" y="2221522"/>
            <a:ext cx="7315200" cy="3783624"/>
          </a:xfrm>
        </p:spPr>
        <p:txBody>
          <a:bodyPr lIns="0" tIns="0" rIns="0" bIns="0"/>
          <a:lstStyle>
            <a:lvl1pPr>
              <a:spcBef>
                <a:spcPts val="450"/>
              </a:spcBef>
              <a:spcAft>
                <a:spcPts val="450"/>
              </a:spcAft>
              <a:defRPr sz="1650" baseline="0">
                <a:latin typeface="+mn-lt"/>
              </a:defRPr>
            </a:lvl1pPr>
            <a:lvl2pPr marL="0" indent="11906">
              <a:spcAft>
                <a:spcPts val="450"/>
              </a:spcAft>
              <a:buNone/>
              <a:defRPr sz="1350">
                <a:solidFill>
                  <a:schemeClr val="tx2"/>
                </a:solidFill>
                <a:latin typeface="+mn-lt"/>
              </a:defRPr>
            </a:lvl2pPr>
            <a:lvl3pPr marL="132160" indent="-132160">
              <a:spcBef>
                <a:spcPts val="0"/>
              </a:spcBef>
              <a:defRPr sz="1200">
                <a:solidFill>
                  <a:schemeClr val="tx1"/>
                </a:solidFill>
                <a:latin typeface="+mn-lt"/>
              </a:defRPr>
            </a:lvl3pPr>
            <a:lvl4pPr marL="257175" indent="-125016">
              <a:spcBef>
                <a:spcPts val="0"/>
              </a:spcBef>
              <a:defRPr sz="1050">
                <a:solidFill>
                  <a:schemeClr val="tx2"/>
                </a:solidFill>
                <a:latin typeface="+mn-lt"/>
              </a:defRPr>
            </a:lvl4pPr>
            <a:lvl5pPr>
              <a:defRPr sz="900" b="0" i="0">
                <a:latin typeface="+mn-lt"/>
                <a:cs typeface="Century Gothic" pitchFamily="34" charset="0"/>
              </a:defRPr>
            </a:lvl5pPr>
            <a:lvl6pPr>
              <a:defRPr sz="1500"/>
            </a:lvl6pPr>
            <a:lvl7pPr>
              <a:defRPr sz="1500"/>
            </a:lvl7pPr>
            <a:lvl8pPr>
              <a:defRPr sz="1500"/>
            </a:lvl8pPr>
            <a:lvl9pPr>
              <a:defRPr sz="1500"/>
            </a:lvl9pPr>
          </a:lstStyle>
          <a:p>
            <a:pPr lvl="0"/>
            <a:r>
              <a:rPr lang="en-US" dirty="0"/>
              <a:t>Click to add text, first level – 22 pt.</a:t>
            </a:r>
          </a:p>
          <a:p>
            <a:pPr lvl="1"/>
            <a:r>
              <a:rPr lang="en-US" dirty="0"/>
              <a:t>Click to add text, second level (no bullet) – 18 pt. </a:t>
            </a:r>
          </a:p>
          <a:p>
            <a:pPr lvl="2"/>
            <a:r>
              <a:rPr lang="en-US" dirty="0"/>
              <a:t>Third level – 16 pt. </a:t>
            </a:r>
          </a:p>
          <a:p>
            <a:pPr lvl="3"/>
            <a:r>
              <a:rPr lang="en-US" dirty="0"/>
              <a:t>Fourth level – 14 pt.</a:t>
            </a:r>
          </a:p>
        </p:txBody>
      </p:sp>
      <p:sp>
        <p:nvSpPr>
          <p:cNvPr id="10"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7" name="Title 1"/>
          <p:cNvSpPr>
            <a:spLocks noGrp="1"/>
          </p:cNvSpPr>
          <p:nvPr>
            <p:ph type="ctrTitle" hasCustomPrompt="1"/>
          </p:nvPr>
        </p:nvSpPr>
        <p:spPr>
          <a:xfrm>
            <a:off x="860912" y="272563"/>
            <a:ext cx="7368687" cy="1404267"/>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8" name="Subtitle 2"/>
          <p:cNvSpPr>
            <a:spLocks noGrp="1"/>
          </p:cNvSpPr>
          <p:nvPr>
            <p:ph type="subTitle" idx="1" hasCustomPrompt="1"/>
          </p:nvPr>
        </p:nvSpPr>
        <p:spPr>
          <a:xfrm>
            <a:off x="868055" y="1718429"/>
            <a:ext cx="7361545" cy="479648"/>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3874572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ck General ">
    <p:spTree>
      <p:nvGrpSpPr>
        <p:cNvPr id="1" name=""/>
        <p:cNvGrpSpPr/>
        <p:nvPr/>
      </p:nvGrpSpPr>
      <p:grpSpPr>
        <a:xfrm>
          <a:off x="0" y="0"/>
          <a:ext cx="0" cy="0"/>
          <a:chOff x="0" y="0"/>
          <a:chExt cx="0" cy="0"/>
        </a:xfrm>
      </p:grpSpPr>
      <p:sp>
        <p:nvSpPr>
          <p:cNvPr id="6" name="Date Placeholder 3"/>
          <p:cNvSpPr>
            <a:spLocks noGrp="1"/>
          </p:cNvSpPr>
          <p:nvPr>
            <p:ph type="dt" sz="half" idx="12"/>
          </p:nvPr>
        </p:nvSpPr>
        <p:spPr>
          <a:xfrm>
            <a:off x="6805247" y="6213964"/>
            <a:ext cx="2133600" cy="234950"/>
          </a:xfrm>
          <a:prstGeom prst="rect">
            <a:avLst/>
          </a:prstGeom>
        </p:spPr>
        <p:txBody>
          <a:bodyPr/>
          <a:lstStyle>
            <a:lvl1pPr algn="l">
              <a:defRPr sz="788" b="0" i="0">
                <a:solidFill>
                  <a:srgbClr val="000000"/>
                </a:solidFill>
                <a:latin typeface="+mn-lt"/>
                <a:cs typeface="Century Gothic" pitchFamily="34" charset="0"/>
              </a:defRPr>
            </a:lvl1pPr>
          </a:lstStyle>
          <a:p>
            <a:pPr defTabSz="342900" fontAlgn="base">
              <a:spcBef>
                <a:spcPct val="0"/>
              </a:spcBef>
              <a:spcAft>
                <a:spcPct val="0"/>
              </a:spcAft>
              <a:defRPr/>
            </a:pPr>
            <a:fld id="{12561632-1123-2E47-919D-96D4ADB258F8}" type="datetime1">
              <a:rPr lang="en-US" smtClean="0"/>
              <a:pPr defTabSz="342900" fontAlgn="base">
                <a:spcBef>
                  <a:spcPct val="0"/>
                </a:spcBef>
                <a:spcAft>
                  <a:spcPct val="0"/>
                </a:spcAft>
                <a:defRPr/>
              </a:pPr>
              <a:t>5/1/2020</a:t>
            </a:fld>
            <a:endParaRPr lang="en-US" dirty="0"/>
          </a:p>
        </p:txBody>
      </p:sp>
      <p:sp>
        <p:nvSpPr>
          <p:cNvPr id="8" name="Slide Number Placeholder 5"/>
          <p:cNvSpPr>
            <a:spLocks noGrp="1"/>
          </p:cNvSpPr>
          <p:nvPr>
            <p:ph type="sldNum" sz="quarter" idx="14"/>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9670B5DF-4D20-4247-AF74-62AA17C85FC9}" type="slidenum">
              <a:rPr lang="en-US" smtClean="0"/>
              <a:pPr defTabSz="342900">
                <a:defRPr/>
              </a:pPr>
              <a:t>‹#›</a:t>
            </a:fld>
            <a:endParaRPr lang="en-US" dirty="0"/>
          </a:p>
        </p:txBody>
      </p:sp>
      <p:sp>
        <p:nvSpPr>
          <p:cNvPr id="9" name="Content Placeholder 2"/>
          <p:cNvSpPr>
            <a:spLocks noGrp="1"/>
          </p:cNvSpPr>
          <p:nvPr>
            <p:ph idx="10" hasCustomPrompt="1"/>
          </p:nvPr>
        </p:nvSpPr>
        <p:spPr>
          <a:xfrm>
            <a:off x="864575" y="2221522"/>
            <a:ext cx="5553810" cy="3783624"/>
          </a:xfrm>
        </p:spPr>
        <p:txBody>
          <a:bodyPr lIns="0" tIns="0" rIns="0" bIns="0"/>
          <a:lstStyle>
            <a:lvl1pPr>
              <a:spcAft>
                <a:spcPts val="450"/>
              </a:spcAft>
              <a:defRPr sz="1650" baseline="0">
                <a:latin typeface="+mn-lt"/>
              </a:defRPr>
            </a:lvl1pPr>
            <a:lvl2pPr marL="0" indent="11906">
              <a:spcAft>
                <a:spcPts val="450"/>
              </a:spcAft>
              <a:buNone/>
              <a:defRPr sz="1350">
                <a:solidFill>
                  <a:schemeClr val="tx2"/>
                </a:solidFill>
                <a:latin typeface="+mn-lt"/>
              </a:defRPr>
            </a:lvl2pPr>
            <a:lvl3pPr marL="132160" indent="-132160">
              <a:defRPr sz="1200">
                <a:latin typeface="+mn-lt"/>
              </a:defRPr>
            </a:lvl3pPr>
            <a:lvl4pPr marL="257175" indent="-125016">
              <a:defRPr sz="1050">
                <a:solidFill>
                  <a:schemeClr val="tx2"/>
                </a:solidFill>
                <a:latin typeface="+mn-lt"/>
              </a:defRPr>
            </a:lvl4pPr>
            <a:lvl5pPr>
              <a:defRPr sz="900" b="0" i="0">
                <a:latin typeface="+mn-lt"/>
                <a:cs typeface="Century Gothic" pitchFamily="34" charset="0"/>
              </a:defRPr>
            </a:lvl5pPr>
            <a:lvl6pPr>
              <a:defRPr sz="1500"/>
            </a:lvl6pPr>
            <a:lvl7pPr>
              <a:defRPr sz="1500"/>
            </a:lvl7pPr>
            <a:lvl8pPr>
              <a:defRPr sz="1500"/>
            </a:lvl8pPr>
            <a:lvl9pPr>
              <a:defRPr sz="1500"/>
            </a:lvl9pPr>
          </a:lstStyle>
          <a:p>
            <a:pPr lvl="0"/>
            <a:r>
              <a:rPr lang="en-US" dirty="0"/>
              <a:t>Click to add text, first level – 22 pt.</a:t>
            </a:r>
          </a:p>
          <a:p>
            <a:pPr lvl="1"/>
            <a:r>
              <a:rPr lang="en-US" dirty="0"/>
              <a:t>Second level (no bullet) – 18 pt. </a:t>
            </a:r>
          </a:p>
          <a:p>
            <a:pPr lvl="2"/>
            <a:r>
              <a:rPr lang="en-US" dirty="0"/>
              <a:t>Third level – 16 pt. </a:t>
            </a:r>
          </a:p>
          <a:p>
            <a:pPr lvl="3"/>
            <a:r>
              <a:rPr lang="en-US" dirty="0"/>
              <a:t>Fourth level</a:t>
            </a:r>
          </a:p>
        </p:txBody>
      </p:sp>
      <p:sp>
        <p:nvSpPr>
          <p:cNvPr id="37"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1" name="Title 1"/>
          <p:cNvSpPr>
            <a:spLocks noGrp="1"/>
          </p:cNvSpPr>
          <p:nvPr>
            <p:ph type="ctrTitle" hasCustomPrompt="1"/>
          </p:nvPr>
        </p:nvSpPr>
        <p:spPr>
          <a:xfrm>
            <a:off x="860912" y="298938"/>
            <a:ext cx="7368687" cy="1377892"/>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5" name="Subtitle 2"/>
          <p:cNvSpPr>
            <a:spLocks noGrp="1"/>
          </p:cNvSpPr>
          <p:nvPr>
            <p:ph type="subTitle" idx="1" hasCustomPrompt="1"/>
          </p:nvPr>
        </p:nvSpPr>
        <p:spPr>
          <a:xfrm>
            <a:off x="868055" y="1718428"/>
            <a:ext cx="7361545" cy="453271"/>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170700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ck Chart Column Chart with many data points">
    <p:spTree>
      <p:nvGrpSpPr>
        <p:cNvPr id="1" name=""/>
        <p:cNvGrpSpPr/>
        <p:nvPr/>
      </p:nvGrpSpPr>
      <p:grpSpPr>
        <a:xfrm>
          <a:off x="0" y="0"/>
          <a:ext cx="0" cy="0"/>
          <a:chOff x="0" y="0"/>
          <a:chExt cx="0" cy="0"/>
        </a:xfrm>
      </p:grpSpPr>
      <p:sp>
        <p:nvSpPr>
          <p:cNvPr id="14" name="Chart Placeholder 13"/>
          <p:cNvSpPr>
            <a:spLocks noGrp="1"/>
          </p:cNvSpPr>
          <p:nvPr>
            <p:ph type="chart" sz="quarter" idx="12"/>
          </p:nvPr>
        </p:nvSpPr>
        <p:spPr>
          <a:xfrm>
            <a:off x="740665" y="2224456"/>
            <a:ext cx="6829514" cy="4035669"/>
          </a:xfrm>
        </p:spPr>
        <p:txBody>
          <a:bodyPr rtlCol="0">
            <a:normAutofit/>
          </a:bodyPr>
          <a:lstStyle>
            <a:lvl1pPr>
              <a:defRPr sz="1350">
                <a:latin typeface="+mn-lt"/>
              </a:defRPr>
            </a:lvl1pPr>
          </a:lstStyle>
          <a:p>
            <a:pPr lvl="0"/>
            <a:endParaRPr lang="en-US" noProof="0" dirty="0"/>
          </a:p>
        </p:txBody>
      </p:sp>
      <p:sp>
        <p:nvSpPr>
          <p:cNvPr id="7" name="Date Placeholder 3"/>
          <p:cNvSpPr>
            <a:spLocks noGrp="1"/>
          </p:cNvSpPr>
          <p:nvPr>
            <p:ph type="dt" sz="half" idx="13"/>
          </p:nvPr>
        </p:nvSpPr>
        <p:spPr>
          <a:xfrm>
            <a:off x="6787661" y="6222756"/>
            <a:ext cx="2133600" cy="234950"/>
          </a:xfrm>
          <a:prstGeom prst="rect">
            <a:avLst/>
          </a:prstGeom>
        </p:spPr>
        <p:txBody>
          <a:bodyPr/>
          <a:lstStyle>
            <a:lvl1pPr algn="r">
              <a:defRPr sz="788" b="0" i="0">
                <a:solidFill>
                  <a:srgbClr val="000000"/>
                </a:solidFill>
                <a:latin typeface="+mn-lt"/>
                <a:cs typeface="Century Gothic" pitchFamily="34" charset="0"/>
              </a:defRPr>
            </a:lvl1pPr>
          </a:lstStyle>
          <a:p>
            <a:pPr defTabSz="342900" fontAlgn="base">
              <a:spcBef>
                <a:spcPct val="0"/>
              </a:spcBef>
              <a:spcAft>
                <a:spcPct val="0"/>
              </a:spcAft>
              <a:defRPr/>
            </a:pPr>
            <a:fld id="{7D7BC299-7420-2E42-824B-18091D23D6BA}" type="datetime1">
              <a:rPr lang="en-US" smtClean="0"/>
              <a:pPr defTabSz="342900" fontAlgn="base">
                <a:spcBef>
                  <a:spcPct val="0"/>
                </a:spcBef>
                <a:spcAft>
                  <a:spcPct val="0"/>
                </a:spcAft>
                <a:defRPr/>
              </a:pPr>
              <a:t>5/1/2020</a:t>
            </a:fld>
            <a:endParaRPr lang="en-US" dirty="0"/>
          </a:p>
        </p:txBody>
      </p:sp>
      <p:sp>
        <p:nvSpPr>
          <p:cNvPr id="9" name="Slide Number Placeholder 5"/>
          <p:cNvSpPr>
            <a:spLocks noGrp="1"/>
          </p:cNvSpPr>
          <p:nvPr>
            <p:ph type="sldNum" sz="quarter" idx="15"/>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34402DB3-BA40-4153-B02A-4756AAC23DD9}" type="slidenum">
              <a:rPr lang="en-US" smtClean="0"/>
              <a:pPr defTabSz="342900">
                <a:defRPr/>
              </a:pPr>
              <a:t>‹#›</a:t>
            </a:fld>
            <a:endParaRPr lang="en-US" dirty="0"/>
          </a:p>
        </p:txBody>
      </p:sp>
      <p:sp>
        <p:nvSpPr>
          <p:cNvPr id="11"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2" name="Title 1"/>
          <p:cNvSpPr>
            <a:spLocks noGrp="1"/>
          </p:cNvSpPr>
          <p:nvPr>
            <p:ph type="ctrTitle" hasCustomPrompt="1"/>
          </p:nvPr>
        </p:nvSpPr>
        <p:spPr>
          <a:xfrm>
            <a:off x="860912" y="246186"/>
            <a:ext cx="7368687" cy="1430644"/>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3" name="Subtitle 2"/>
          <p:cNvSpPr>
            <a:spLocks noGrp="1"/>
          </p:cNvSpPr>
          <p:nvPr>
            <p:ph type="subTitle" idx="1" hasCustomPrompt="1"/>
          </p:nvPr>
        </p:nvSpPr>
        <p:spPr>
          <a:xfrm>
            <a:off x="868055" y="1718431"/>
            <a:ext cx="7361545" cy="506025"/>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3747418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ck Single Series Chart - Comments">
    <p:spTree>
      <p:nvGrpSpPr>
        <p:cNvPr id="1" name=""/>
        <p:cNvGrpSpPr/>
        <p:nvPr/>
      </p:nvGrpSpPr>
      <p:grpSpPr>
        <a:xfrm>
          <a:off x="0" y="0"/>
          <a:ext cx="0" cy="0"/>
          <a:chOff x="0" y="0"/>
          <a:chExt cx="0" cy="0"/>
        </a:xfrm>
      </p:grpSpPr>
      <p:sp>
        <p:nvSpPr>
          <p:cNvPr id="14" name="Chart Placeholder 13"/>
          <p:cNvSpPr>
            <a:spLocks noGrp="1"/>
          </p:cNvSpPr>
          <p:nvPr>
            <p:ph type="chart" sz="quarter" idx="12"/>
          </p:nvPr>
        </p:nvSpPr>
        <p:spPr>
          <a:xfrm>
            <a:off x="758952" y="2180494"/>
            <a:ext cx="5633056" cy="4088422"/>
          </a:xfrm>
        </p:spPr>
        <p:txBody>
          <a:bodyPr rtlCol="0">
            <a:normAutofit/>
          </a:bodyPr>
          <a:lstStyle>
            <a:lvl1pPr>
              <a:defRPr sz="1350">
                <a:solidFill>
                  <a:schemeClr val="tx2"/>
                </a:solidFill>
                <a:latin typeface="+mn-lt"/>
              </a:defRPr>
            </a:lvl1pPr>
          </a:lstStyle>
          <a:p>
            <a:pPr lvl="0"/>
            <a:endParaRPr lang="en-US" noProof="0" dirty="0"/>
          </a:p>
        </p:txBody>
      </p:sp>
      <p:sp>
        <p:nvSpPr>
          <p:cNvPr id="7" name="Date Placeholder 3"/>
          <p:cNvSpPr>
            <a:spLocks noGrp="1"/>
          </p:cNvSpPr>
          <p:nvPr>
            <p:ph type="dt" sz="half" idx="13"/>
          </p:nvPr>
        </p:nvSpPr>
        <p:spPr>
          <a:xfrm>
            <a:off x="6787661" y="6222756"/>
            <a:ext cx="2133600" cy="234950"/>
          </a:xfrm>
          <a:prstGeom prst="rect">
            <a:avLst/>
          </a:prstGeom>
        </p:spPr>
        <p:txBody>
          <a:bodyPr/>
          <a:lstStyle>
            <a:lvl1pPr algn="r">
              <a:defRPr sz="788" b="0" i="0">
                <a:solidFill>
                  <a:srgbClr val="000000"/>
                </a:solidFill>
                <a:latin typeface="+mn-lt"/>
                <a:cs typeface="Century Gothic" pitchFamily="34" charset="0"/>
              </a:defRPr>
            </a:lvl1pPr>
          </a:lstStyle>
          <a:p>
            <a:pPr defTabSz="342900" fontAlgn="base">
              <a:spcBef>
                <a:spcPct val="0"/>
              </a:spcBef>
              <a:spcAft>
                <a:spcPct val="0"/>
              </a:spcAft>
              <a:defRPr/>
            </a:pPr>
            <a:fld id="{7D7BC299-7420-2E42-824B-18091D23D6BA}" type="datetime1">
              <a:rPr lang="en-US" smtClean="0"/>
              <a:pPr defTabSz="342900" fontAlgn="base">
                <a:spcBef>
                  <a:spcPct val="0"/>
                </a:spcBef>
                <a:spcAft>
                  <a:spcPct val="0"/>
                </a:spcAft>
                <a:defRPr/>
              </a:pPr>
              <a:t>5/1/2020</a:t>
            </a:fld>
            <a:endParaRPr lang="en-US" dirty="0"/>
          </a:p>
        </p:txBody>
      </p:sp>
      <p:sp>
        <p:nvSpPr>
          <p:cNvPr id="9" name="Slide Number Placeholder 5"/>
          <p:cNvSpPr>
            <a:spLocks noGrp="1"/>
          </p:cNvSpPr>
          <p:nvPr>
            <p:ph type="sldNum" sz="quarter" idx="15"/>
          </p:nvPr>
        </p:nvSpPr>
        <p:spPr>
          <a:xfrm>
            <a:off x="7833946" y="6477002"/>
            <a:ext cx="1081454"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34402DB3-BA40-4153-B02A-4756AAC23DD9}" type="slidenum">
              <a:rPr lang="en-US" smtClean="0"/>
              <a:pPr defTabSz="342900">
                <a:defRPr/>
              </a:pPr>
              <a:t>‹#›</a:t>
            </a:fld>
            <a:endParaRPr lang="en-US" dirty="0"/>
          </a:p>
        </p:txBody>
      </p:sp>
      <p:sp>
        <p:nvSpPr>
          <p:cNvPr id="15" name="Text Placeholder 14"/>
          <p:cNvSpPr>
            <a:spLocks noGrp="1"/>
          </p:cNvSpPr>
          <p:nvPr>
            <p:ph type="body" sz="quarter" idx="16" hasCustomPrompt="1"/>
          </p:nvPr>
        </p:nvSpPr>
        <p:spPr>
          <a:xfrm>
            <a:off x="6682155" y="2250833"/>
            <a:ext cx="2145322" cy="3455377"/>
          </a:xfrm>
        </p:spPr>
        <p:txBody>
          <a:bodyPr anchor="ctr"/>
          <a:lstStyle>
            <a:lvl1pPr>
              <a:defRPr sz="1350" baseline="0">
                <a:solidFill>
                  <a:schemeClr val="tx2"/>
                </a:solidFill>
                <a:latin typeface="+mn-lt"/>
              </a:defRPr>
            </a:lvl1pPr>
          </a:lstStyle>
          <a:p>
            <a:pPr lvl="0"/>
            <a:r>
              <a:rPr lang="en-US" dirty="0"/>
              <a:t>Click to add sidebar text.  Note that the text should be either 24 pt or 18 pt. Change font size HOME &amp; drop down font size menu.</a:t>
            </a:r>
          </a:p>
        </p:txBody>
      </p:sp>
      <p:sp>
        <p:nvSpPr>
          <p:cNvPr id="41"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2" name="Title 1"/>
          <p:cNvSpPr>
            <a:spLocks noGrp="1"/>
          </p:cNvSpPr>
          <p:nvPr>
            <p:ph type="ctrTitle" hasCustomPrompt="1"/>
          </p:nvPr>
        </p:nvSpPr>
        <p:spPr>
          <a:xfrm>
            <a:off x="860912" y="219809"/>
            <a:ext cx="7368687" cy="1457021"/>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3" name="Subtitle 2"/>
          <p:cNvSpPr>
            <a:spLocks noGrp="1"/>
          </p:cNvSpPr>
          <p:nvPr>
            <p:ph type="subTitle" idx="1" hasCustomPrompt="1"/>
          </p:nvPr>
        </p:nvSpPr>
        <p:spPr>
          <a:xfrm>
            <a:off x="868055" y="1718431"/>
            <a:ext cx="7361545" cy="506025"/>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201425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ck  Row Chart - Comments">
    <p:spTree>
      <p:nvGrpSpPr>
        <p:cNvPr id="1" name=""/>
        <p:cNvGrpSpPr/>
        <p:nvPr/>
      </p:nvGrpSpPr>
      <p:grpSpPr>
        <a:xfrm>
          <a:off x="0" y="0"/>
          <a:ext cx="0" cy="0"/>
          <a:chOff x="0" y="0"/>
          <a:chExt cx="0" cy="0"/>
        </a:xfrm>
      </p:grpSpPr>
      <p:sp>
        <p:nvSpPr>
          <p:cNvPr id="14" name="Chart Placeholder 13"/>
          <p:cNvSpPr>
            <a:spLocks noGrp="1"/>
          </p:cNvSpPr>
          <p:nvPr>
            <p:ph type="chart" sz="quarter" idx="12"/>
          </p:nvPr>
        </p:nvSpPr>
        <p:spPr>
          <a:xfrm>
            <a:off x="768097" y="2162908"/>
            <a:ext cx="5623913" cy="4132385"/>
          </a:xfrm>
        </p:spPr>
        <p:txBody>
          <a:bodyPr rtlCol="0">
            <a:normAutofit/>
          </a:bodyPr>
          <a:lstStyle>
            <a:lvl1pPr>
              <a:defRPr sz="1350">
                <a:latin typeface="+mn-lt"/>
              </a:defRPr>
            </a:lvl1pPr>
          </a:lstStyle>
          <a:p>
            <a:pPr lvl="0"/>
            <a:endParaRPr lang="en-US" noProof="0" dirty="0"/>
          </a:p>
        </p:txBody>
      </p:sp>
      <p:sp>
        <p:nvSpPr>
          <p:cNvPr id="7" name="Date Placeholder 3"/>
          <p:cNvSpPr>
            <a:spLocks noGrp="1"/>
          </p:cNvSpPr>
          <p:nvPr>
            <p:ph type="dt" sz="half" idx="13"/>
          </p:nvPr>
        </p:nvSpPr>
        <p:spPr>
          <a:xfrm>
            <a:off x="6787661" y="6222756"/>
            <a:ext cx="2133600" cy="234950"/>
          </a:xfrm>
          <a:prstGeom prst="rect">
            <a:avLst/>
          </a:prstGeom>
        </p:spPr>
        <p:txBody>
          <a:bodyPr/>
          <a:lstStyle>
            <a:lvl1pPr algn="r">
              <a:defRPr sz="788" b="0" i="0">
                <a:solidFill>
                  <a:srgbClr val="000000"/>
                </a:solidFill>
                <a:latin typeface="+mn-lt"/>
                <a:cs typeface="Century Gothic" pitchFamily="34" charset="0"/>
              </a:defRPr>
            </a:lvl1pPr>
          </a:lstStyle>
          <a:p>
            <a:pPr defTabSz="342900" fontAlgn="base">
              <a:spcBef>
                <a:spcPct val="0"/>
              </a:spcBef>
              <a:spcAft>
                <a:spcPct val="0"/>
              </a:spcAft>
              <a:defRPr/>
            </a:pPr>
            <a:fld id="{7D7BC299-7420-2E42-824B-18091D23D6BA}" type="datetime1">
              <a:rPr lang="en-US" smtClean="0"/>
              <a:pPr defTabSz="342900" fontAlgn="base">
                <a:spcBef>
                  <a:spcPct val="0"/>
                </a:spcBef>
                <a:spcAft>
                  <a:spcPct val="0"/>
                </a:spcAft>
                <a:defRPr/>
              </a:pPr>
              <a:t>5/1/2020</a:t>
            </a:fld>
            <a:endParaRPr lang="en-US" dirty="0"/>
          </a:p>
        </p:txBody>
      </p:sp>
      <p:sp>
        <p:nvSpPr>
          <p:cNvPr id="9" name="Slide Number Placeholder 5"/>
          <p:cNvSpPr>
            <a:spLocks noGrp="1"/>
          </p:cNvSpPr>
          <p:nvPr>
            <p:ph type="sldNum" sz="quarter" idx="15"/>
          </p:nvPr>
        </p:nvSpPr>
        <p:spPr>
          <a:xfrm>
            <a:off x="7833946" y="6477002"/>
            <a:ext cx="1081454"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34402DB3-BA40-4153-B02A-4756AAC23DD9}" type="slidenum">
              <a:rPr lang="en-US" smtClean="0"/>
              <a:pPr defTabSz="342900">
                <a:defRPr/>
              </a:pPr>
              <a:t>‹#›</a:t>
            </a:fld>
            <a:endParaRPr lang="en-US" dirty="0"/>
          </a:p>
        </p:txBody>
      </p:sp>
      <p:sp>
        <p:nvSpPr>
          <p:cNvPr id="15" name="Text Placeholder 14"/>
          <p:cNvSpPr>
            <a:spLocks noGrp="1"/>
          </p:cNvSpPr>
          <p:nvPr>
            <p:ph type="body" sz="quarter" idx="16" hasCustomPrompt="1"/>
          </p:nvPr>
        </p:nvSpPr>
        <p:spPr>
          <a:xfrm>
            <a:off x="6682154" y="2277208"/>
            <a:ext cx="2162909" cy="3420208"/>
          </a:xfrm>
        </p:spPr>
        <p:txBody>
          <a:bodyPr anchor="ctr"/>
          <a:lstStyle>
            <a:lvl1pPr>
              <a:defRPr sz="1350" baseline="0">
                <a:solidFill>
                  <a:schemeClr val="tx2"/>
                </a:solidFill>
                <a:latin typeface="+mn-lt"/>
              </a:defRPr>
            </a:lvl1pPr>
          </a:lstStyle>
          <a:p>
            <a:pPr lvl="0"/>
            <a:r>
              <a:rPr lang="en-US" dirty="0"/>
              <a:t>Click to add sidebar text.  Note that the text should be either 24 pt or 18 pt. Change font size HOME &amp; drop down font size menu.</a:t>
            </a:r>
          </a:p>
        </p:txBody>
      </p:sp>
      <p:sp>
        <p:nvSpPr>
          <p:cNvPr id="41"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2" name="Title 1"/>
          <p:cNvSpPr>
            <a:spLocks noGrp="1"/>
          </p:cNvSpPr>
          <p:nvPr>
            <p:ph type="ctrTitle" hasCustomPrompt="1"/>
          </p:nvPr>
        </p:nvSpPr>
        <p:spPr>
          <a:xfrm>
            <a:off x="860912" y="441998"/>
            <a:ext cx="7368687" cy="1234833"/>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3" name="Subtitle 2"/>
          <p:cNvSpPr>
            <a:spLocks noGrp="1"/>
          </p:cNvSpPr>
          <p:nvPr>
            <p:ph type="subTitle" idx="1" hasCustomPrompt="1"/>
          </p:nvPr>
        </p:nvSpPr>
        <p:spPr>
          <a:xfrm>
            <a:off x="868055" y="1718429"/>
            <a:ext cx="7361545" cy="541194"/>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1091461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ck Multiple Series Chart">
    <p:spTree>
      <p:nvGrpSpPr>
        <p:cNvPr id="1" name=""/>
        <p:cNvGrpSpPr/>
        <p:nvPr/>
      </p:nvGrpSpPr>
      <p:grpSpPr>
        <a:xfrm>
          <a:off x="0" y="0"/>
          <a:ext cx="0" cy="0"/>
          <a:chOff x="0" y="0"/>
          <a:chExt cx="0" cy="0"/>
        </a:xfrm>
      </p:grpSpPr>
      <p:sp>
        <p:nvSpPr>
          <p:cNvPr id="14" name="Chart Placeholder 13"/>
          <p:cNvSpPr>
            <a:spLocks noGrp="1"/>
          </p:cNvSpPr>
          <p:nvPr>
            <p:ph type="chart" sz="quarter" idx="12"/>
          </p:nvPr>
        </p:nvSpPr>
        <p:spPr>
          <a:xfrm>
            <a:off x="749809" y="2171702"/>
            <a:ext cx="5642201" cy="4097215"/>
          </a:xfrm>
        </p:spPr>
        <p:txBody>
          <a:bodyPr rtlCol="0">
            <a:normAutofit/>
          </a:bodyPr>
          <a:lstStyle>
            <a:lvl1pPr>
              <a:defRPr sz="1350">
                <a:latin typeface="+mn-lt"/>
              </a:defRPr>
            </a:lvl1pPr>
          </a:lstStyle>
          <a:p>
            <a:pPr lvl="0"/>
            <a:endParaRPr lang="en-US" noProof="0" dirty="0"/>
          </a:p>
        </p:txBody>
      </p:sp>
      <p:sp>
        <p:nvSpPr>
          <p:cNvPr id="7" name="Date Placeholder 3"/>
          <p:cNvSpPr>
            <a:spLocks noGrp="1"/>
          </p:cNvSpPr>
          <p:nvPr>
            <p:ph type="dt" sz="half" idx="13"/>
          </p:nvPr>
        </p:nvSpPr>
        <p:spPr>
          <a:xfrm>
            <a:off x="6787661" y="6222756"/>
            <a:ext cx="2133600" cy="234950"/>
          </a:xfrm>
          <a:prstGeom prst="rect">
            <a:avLst/>
          </a:prstGeom>
        </p:spPr>
        <p:txBody>
          <a:bodyPr/>
          <a:lstStyle>
            <a:lvl1pPr algn="r">
              <a:defRPr sz="788" b="0" i="0">
                <a:solidFill>
                  <a:srgbClr val="000000"/>
                </a:solidFill>
                <a:latin typeface="+mn-lt"/>
                <a:cs typeface="Century Gothic" pitchFamily="34" charset="0"/>
              </a:defRPr>
            </a:lvl1pPr>
          </a:lstStyle>
          <a:p>
            <a:pPr defTabSz="342900" fontAlgn="base">
              <a:spcBef>
                <a:spcPct val="0"/>
              </a:spcBef>
              <a:spcAft>
                <a:spcPct val="0"/>
              </a:spcAft>
              <a:defRPr/>
            </a:pPr>
            <a:fld id="{7D7BC299-7420-2E42-824B-18091D23D6BA}" type="datetime1">
              <a:rPr lang="en-US" smtClean="0"/>
              <a:pPr defTabSz="342900" fontAlgn="base">
                <a:spcBef>
                  <a:spcPct val="0"/>
                </a:spcBef>
                <a:spcAft>
                  <a:spcPct val="0"/>
                </a:spcAft>
                <a:defRPr/>
              </a:pPr>
              <a:t>5/1/2020</a:t>
            </a:fld>
            <a:endParaRPr lang="en-US" dirty="0"/>
          </a:p>
        </p:txBody>
      </p:sp>
      <p:sp>
        <p:nvSpPr>
          <p:cNvPr id="9" name="Slide Number Placeholder 5"/>
          <p:cNvSpPr>
            <a:spLocks noGrp="1"/>
          </p:cNvSpPr>
          <p:nvPr>
            <p:ph type="sldNum" sz="quarter" idx="15"/>
          </p:nvPr>
        </p:nvSpPr>
        <p:spPr>
          <a:xfrm>
            <a:off x="7842738" y="6477002"/>
            <a:ext cx="1072662"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34402DB3-BA40-4153-B02A-4756AAC23DD9}" type="slidenum">
              <a:rPr lang="en-US" smtClean="0"/>
              <a:pPr defTabSz="342900">
                <a:defRPr/>
              </a:pPr>
              <a:t>‹#›</a:t>
            </a:fld>
            <a:endParaRPr lang="en-US" dirty="0"/>
          </a:p>
        </p:txBody>
      </p:sp>
      <p:sp>
        <p:nvSpPr>
          <p:cNvPr id="15" name="Text Placeholder 16"/>
          <p:cNvSpPr>
            <a:spLocks noGrp="1"/>
          </p:cNvSpPr>
          <p:nvPr>
            <p:ph type="body" sz="quarter" idx="17" hasCustomPrompt="1"/>
          </p:nvPr>
        </p:nvSpPr>
        <p:spPr>
          <a:xfrm>
            <a:off x="879471" y="6348048"/>
            <a:ext cx="5556498"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
        <p:nvSpPr>
          <p:cNvPr id="16" name="Title 1"/>
          <p:cNvSpPr>
            <a:spLocks noGrp="1"/>
          </p:cNvSpPr>
          <p:nvPr>
            <p:ph type="ctrTitle" hasCustomPrompt="1"/>
          </p:nvPr>
        </p:nvSpPr>
        <p:spPr>
          <a:xfrm>
            <a:off x="860912" y="325315"/>
            <a:ext cx="7368687" cy="1351514"/>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 – 38 pt.</a:t>
            </a:r>
          </a:p>
        </p:txBody>
      </p:sp>
      <p:sp>
        <p:nvSpPr>
          <p:cNvPr id="18" name="Subtitle 2"/>
          <p:cNvSpPr>
            <a:spLocks noGrp="1"/>
          </p:cNvSpPr>
          <p:nvPr>
            <p:ph type="subTitle" idx="1" hasCustomPrompt="1"/>
          </p:nvPr>
        </p:nvSpPr>
        <p:spPr>
          <a:xfrm>
            <a:off x="868055" y="1718429"/>
            <a:ext cx="7361545" cy="497233"/>
          </a:xfrm>
        </p:spPr>
        <p:txBody>
          <a:bodyPr lIns="0" tIns="0" rIns="0" bIns="0" anchor="t">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subtitle/tag line – 18 pt. </a:t>
            </a:r>
          </a:p>
        </p:txBody>
      </p:sp>
    </p:spTree>
    <p:extLst>
      <p:ext uri="{BB962C8B-B14F-4D97-AF65-F5344CB8AC3E}">
        <p14:creationId xmlns:p14="http://schemas.microsoft.com/office/powerpoint/2010/main" val="1278878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ck Content R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06009" y="290146"/>
            <a:ext cx="4360984" cy="1379344"/>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a:t>
            </a:r>
          </a:p>
        </p:txBody>
      </p:sp>
      <p:sp>
        <p:nvSpPr>
          <p:cNvPr id="3" name="Subtitle 2"/>
          <p:cNvSpPr>
            <a:spLocks noGrp="1"/>
          </p:cNvSpPr>
          <p:nvPr>
            <p:ph type="subTitle" idx="1" hasCustomPrompt="1"/>
          </p:nvPr>
        </p:nvSpPr>
        <p:spPr>
          <a:xfrm>
            <a:off x="4106009" y="1718649"/>
            <a:ext cx="4360984" cy="567351"/>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defTabSz="342900" rtl="0" eaLnBrk="0" fontAlgn="base" hangingPunct="0">
              <a:spcBef>
                <a:spcPct val="20000"/>
              </a:spcBef>
              <a:spcAft>
                <a:spcPts val="450"/>
              </a:spcAft>
              <a:buSzPct val="75000"/>
              <a:buFont typeface="Wingdings" pitchFamily="2" charset="2"/>
              <a:buNone/>
              <a:defRPr lang="en-US" sz="1350" b="0" i="0" kern="1200" dirty="0">
                <a:solidFill>
                  <a:schemeClr val="tx1"/>
                </a:solidFill>
                <a:latin typeface="+mn-lt"/>
                <a:ea typeface="Century Gothic" pitchFamily="34" charset="0"/>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
        <p:nvSpPr>
          <p:cNvPr id="24" name="Content Placeholder 2"/>
          <p:cNvSpPr>
            <a:spLocks noGrp="1"/>
          </p:cNvSpPr>
          <p:nvPr>
            <p:ph idx="10" hasCustomPrompt="1"/>
          </p:nvPr>
        </p:nvSpPr>
        <p:spPr>
          <a:xfrm>
            <a:off x="4106009" y="2250832"/>
            <a:ext cx="4407904" cy="3768969"/>
          </a:xfrm>
        </p:spPr>
        <p:txBody>
          <a:bodyPr lIns="0" tIns="0" rIns="0" bIns="0"/>
          <a:lstStyle>
            <a:lvl1pPr>
              <a:defRPr sz="1650">
                <a:solidFill>
                  <a:schemeClr val="tx1"/>
                </a:solidFill>
                <a:latin typeface="+mn-lt"/>
              </a:defRPr>
            </a:lvl1pPr>
            <a:lvl2pPr marL="0" indent="11906">
              <a:buNone/>
              <a:defRPr sz="1350">
                <a:solidFill>
                  <a:schemeClr val="tx2"/>
                </a:solidFill>
                <a:latin typeface="+mn-lt"/>
              </a:defRPr>
            </a:lvl2pPr>
            <a:lvl3pPr>
              <a:defRPr sz="1200">
                <a:solidFill>
                  <a:srgbClr val="7F7F7F"/>
                </a:solidFill>
                <a:latin typeface="+mn-lt"/>
              </a:defRPr>
            </a:lvl3pPr>
            <a:lvl4pPr>
              <a:defRPr sz="1050">
                <a:solidFill>
                  <a:schemeClr val="tx2"/>
                </a:solidFill>
                <a:latin typeface="+mn-lt"/>
              </a:defRPr>
            </a:lvl4pPr>
            <a:lvl5pPr>
              <a:defRPr sz="900" b="0" i="0">
                <a:solidFill>
                  <a:schemeClr val="tx1">
                    <a:lumMod val="50000"/>
                    <a:lumOff val="50000"/>
                  </a:schemeClr>
                </a:solidFill>
                <a:latin typeface="+mn-lt"/>
                <a:cs typeface="Century Gothic" pitchFamily="34" charset="0"/>
              </a:defRPr>
            </a:lvl5pPr>
            <a:lvl6pPr>
              <a:defRPr sz="1500"/>
            </a:lvl6pPr>
            <a:lvl7pPr>
              <a:defRPr sz="1500"/>
            </a:lvl7pPr>
            <a:lvl8pPr>
              <a:defRPr sz="1500"/>
            </a:lvl8pPr>
            <a:lvl9pPr>
              <a:defRPr sz="1500"/>
            </a:lvl9pPr>
          </a:lstStyle>
          <a:p>
            <a:pPr lvl="0"/>
            <a:r>
              <a:rPr lang="en-US" dirty="0"/>
              <a:t>Click to add text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4"/>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6BF14E6F-FCE9-440B-A124-0387A40B634F}" type="slidenum">
              <a:rPr lang="en-US" smtClean="0"/>
              <a:pPr defTabSz="342900">
                <a:defRPr/>
              </a:pPr>
              <a:t>‹#›</a:t>
            </a:fld>
            <a:endParaRPr lang="en-US" dirty="0"/>
          </a:p>
        </p:txBody>
      </p:sp>
      <p:sp>
        <p:nvSpPr>
          <p:cNvPr id="10" name="Text Placeholder 16"/>
          <p:cNvSpPr>
            <a:spLocks noGrp="1"/>
          </p:cNvSpPr>
          <p:nvPr>
            <p:ph type="body" sz="quarter" idx="22" hasCustomPrompt="1"/>
          </p:nvPr>
        </p:nvSpPr>
        <p:spPr>
          <a:xfrm>
            <a:off x="4198808" y="6348048"/>
            <a:ext cx="4197846"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Tree>
    <p:extLst>
      <p:ext uri="{BB962C8B-B14F-4D97-AF65-F5344CB8AC3E}">
        <p14:creationId xmlns:p14="http://schemas.microsoft.com/office/powerpoint/2010/main" val="2196956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ck Content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5630" y="237392"/>
            <a:ext cx="4390571" cy="1436546"/>
          </a:xfrm>
          <a:noFill/>
          <a:ln w="9525">
            <a:noFill/>
            <a:miter lim="800000"/>
            <a:headEnd/>
            <a:tailEnd/>
          </a:ln>
        </p:spPr>
        <p:txBody>
          <a:bodyPr vert="horz" wrap="square" lIns="0" tIns="0" rIns="0" bIns="0" numCol="1" anchor="b" anchorCtr="0" compatLnSpc="1">
            <a:prstTxWarp prst="textNoShape">
              <a:avLst/>
            </a:prstTxWarp>
            <a:normAutofit/>
          </a:bodyPr>
          <a:lstStyle>
            <a:lvl1pPr>
              <a:defRPr lang="en-US" b="0" i="0" baseline="0" dirty="0"/>
            </a:lvl1pPr>
          </a:lstStyle>
          <a:p>
            <a:pPr lvl="0"/>
            <a:r>
              <a:rPr lang="en-US" dirty="0"/>
              <a:t>Click to add title</a:t>
            </a:r>
          </a:p>
        </p:txBody>
      </p:sp>
      <p:sp>
        <p:nvSpPr>
          <p:cNvPr id="3" name="Subtitle 2"/>
          <p:cNvSpPr>
            <a:spLocks noGrp="1"/>
          </p:cNvSpPr>
          <p:nvPr>
            <p:ph type="subTitle" idx="1" hasCustomPrompt="1"/>
          </p:nvPr>
        </p:nvSpPr>
        <p:spPr>
          <a:xfrm>
            <a:off x="872613" y="1709859"/>
            <a:ext cx="4381493" cy="505805"/>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defTabSz="342900" rtl="0" eaLnBrk="0" fontAlgn="base" hangingPunct="0">
              <a:spcBef>
                <a:spcPct val="20000"/>
              </a:spcBef>
              <a:spcAft>
                <a:spcPts val="450"/>
              </a:spcAft>
              <a:buSzPct val="75000"/>
              <a:buFont typeface="Wingdings" pitchFamily="2" charset="2"/>
              <a:buNone/>
              <a:defRPr lang="en-US" sz="1350" b="0" i="0" kern="1200" dirty="0">
                <a:solidFill>
                  <a:schemeClr val="tx1"/>
                </a:solidFill>
                <a:latin typeface="+mn-lt"/>
                <a:ea typeface="Century Gothic" pitchFamily="34" charset="0"/>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
        <p:nvSpPr>
          <p:cNvPr id="24" name="Content Placeholder 2"/>
          <p:cNvSpPr>
            <a:spLocks noGrp="1"/>
          </p:cNvSpPr>
          <p:nvPr>
            <p:ph idx="10" hasCustomPrompt="1"/>
          </p:nvPr>
        </p:nvSpPr>
        <p:spPr>
          <a:xfrm>
            <a:off x="870412" y="2250831"/>
            <a:ext cx="4399112" cy="3742592"/>
          </a:xfrm>
        </p:spPr>
        <p:txBody>
          <a:bodyPr lIns="0" tIns="0" rIns="0" bIns="0"/>
          <a:lstStyle>
            <a:lvl1pPr>
              <a:defRPr sz="1650">
                <a:solidFill>
                  <a:schemeClr val="tx1"/>
                </a:solidFill>
                <a:latin typeface="+mn-lt"/>
              </a:defRPr>
            </a:lvl1pPr>
            <a:lvl2pPr marL="0" indent="11906">
              <a:buNone/>
              <a:defRPr sz="1350">
                <a:solidFill>
                  <a:schemeClr val="tx2"/>
                </a:solidFill>
                <a:latin typeface="+mn-lt"/>
              </a:defRPr>
            </a:lvl2pPr>
            <a:lvl3pPr>
              <a:defRPr sz="1200">
                <a:solidFill>
                  <a:srgbClr val="7F7F7F"/>
                </a:solidFill>
                <a:latin typeface="+mn-lt"/>
              </a:defRPr>
            </a:lvl3pPr>
            <a:lvl4pPr>
              <a:defRPr sz="1050">
                <a:solidFill>
                  <a:schemeClr val="tx2"/>
                </a:solidFill>
                <a:latin typeface="+mn-lt"/>
              </a:defRPr>
            </a:lvl4pPr>
            <a:lvl5pPr>
              <a:defRPr sz="900" b="0" i="0">
                <a:solidFill>
                  <a:schemeClr val="tx1">
                    <a:lumMod val="50000"/>
                    <a:lumOff val="50000"/>
                  </a:schemeClr>
                </a:solidFill>
                <a:latin typeface="+mn-lt"/>
                <a:cs typeface="Century Gothic" pitchFamily="34" charset="0"/>
              </a:defRPr>
            </a:lvl5pPr>
            <a:lvl6pPr>
              <a:defRPr sz="1500"/>
            </a:lvl6pPr>
            <a:lvl7pPr>
              <a:defRPr sz="1500"/>
            </a:lvl7pPr>
            <a:lvl8pPr>
              <a:defRPr sz="1500"/>
            </a:lvl8pPr>
            <a:lvl9pPr>
              <a:defRPr sz="1500"/>
            </a:lvl9pPr>
          </a:lstStyle>
          <a:p>
            <a:pPr lvl="0"/>
            <a:r>
              <a:rPr lang="en-US" dirty="0"/>
              <a:t>Click to add text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2"/>
          </p:nvPr>
        </p:nvSpPr>
        <p:spPr>
          <a:xfrm>
            <a:off x="6787662" y="6205171"/>
            <a:ext cx="2133600" cy="234950"/>
          </a:xfrm>
          <a:prstGeom prst="rect">
            <a:avLst/>
          </a:prstGeom>
        </p:spPr>
        <p:txBody>
          <a:bodyPr/>
          <a:lstStyle>
            <a:lvl1pPr algn="l">
              <a:defRPr sz="788" b="0" i="0">
                <a:solidFill>
                  <a:srgbClr val="000000"/>
                </a:solidFill>
                <a:latin typeface="+mn-lt"/>
                <a:cs typeface="Century Gothic" pitchFamily="34" charset="0"/>
              </a:defRPr>
            </a:lvl1pPr>
          </a:lstStyle>
          <a:p>
            <a:pPr defTabSz="342900" fontAlgn="base">
              <a:spcBef>
                <a:spcPct val="0"/>
              </a:spcBef>
              <a:spcAft>
                <a:spcPct val="0"/>
              </a:spcAft>
              <a:defRPr/>
            </a:pPr>
            <a:fld id="{2965BB1B-E839-444C-85EA-9665AC5FECD5}" type="datetime1">
              <a:rPr lang="en-US" smtClean="0"/>
              <a:pPr defTabSz="342900" fontAlgn="base">
                <a:spcBef>
                  <a:spcPct val="0"/>
                </a:spcBef>
                <a:spcAft>
                  <a:spcPct val="0"/>
                </a:spcAft>
                <a:defRPr/>
              </a:pPr>
              <a:t>5/1/2020</a:t>
            </a:fld>
            <a:endParaRPr lang="en-US" dirty="0"/>
          </a:p>
        </p:txBody>
      </p:sp>
      <p:sp>
        <p:nvSpPr>
          <p:cNvPr id="9" name="Slide Number Placeholder 5"/>
          <p:cNvSpPr>
            <a:spLocks noGrp="1"/>
          </p:cNvSpPr>
          <p:nvPr>
            <p:ph type="sldNum" sz="quarter" idx="14"/>
          </p:nvPr>
        </p:nvSpPr>
        <p:spPr>
          <a:xfrm>
            <a:off x="7851530" y="6477002"/>
            <a:ext cx="1063869" cy="244475"/>
          </a:xfrm>
          <a:prstGeom prst="rect">
            <a:avLst/>
          </a:prstGeom>
        </p:spPr>
        <p:txBody>
          <a:bodyPr/>
          <a:lstStyle>
            <a:lvl1pPr algn="r">
              <a:defRPr sz="788" b="0" i="0">
                <a:solidFill>
                  <a:srgbClr val="000000"/>
                </a:solidFill>
                <a:latin typeface="+mn-lt"/>
                <a:cs typeface="Century Gothic" pitchFamily="34" charset="0"/>
              </a:defRPr>
            </a:lvl1pPr>
          </a:lstStyle>
          <a:p>
            <a:pPr defTabSz="342900">
              <a:defRPr/>
            </a:pPr>
            <a:fld id="{6BF14E6F-FCE9-440B-A124-0387A40B634F}" type="slidenum">
              <a:rPr lang="en-US" smtClean="0"/>
              <a:pPr defTabSz="342900">
                <a:defRPr/>
              </a:pPr>
              <a:t>‹#›</a:t>
            </a:fld>
            <a:endParaRPr lang="en-US" dirty="0"/>
          </a:p>
        </p:txBody>
      </p:sp>
      <p:sp>
        <p:nvSpPr>
          <p:cNvPr id="11" name="Text Placeholder 16"/>
          <p:cNvSpPr>
            <a:spLocks noGrp="1"/>
          </p:cNvSpPr>
          <p:nvPr>
            <p:ph type="body" sz="quarter" idx="17" hasCustomPrompt="1"/>
          </p:nvPr>
        </p:nvSpPr>
        <p:spPr>
          <a:xfrm>
            <a:off x="879472" y="6348048"/>
            <a:ext cx="5521329" cy="334351"/>
          </a:xfrm>
        </p:spPr>
        <p:txBody>
          <a:bodyPr lIns="0" tIns="0" rIns="0" bIns="0" anchor="b"/>
          <a:lstStyle>
            <a:lvl1pPr>
              <a:spcBef>
                <a:spcPts val="0"/>
              </a:spcBef>
              <a:spcAft>
                <a:spcPts val="0"/>
              </a:spcAft>
              <a:defRPr sz="750" baseline="0">
                <a:solidFill>
                  <a:schemeClr val="tx2"/>
                </a:solidFill>
                <a:latin typeface="+mn-lt"/>
              </a:defRPr>
            </a:lvl1pPr>
          </a:lstStyle>
          <a:p>
            <a:pPr lvl="0"/>
            <a:r>
              <a:rPr lang="en-US" dirty="0"/>
              <a:t>Click to add source information (10 pt.)</a:t>
            </a:r>
          </a:p>
        </p:txBody>
      </p:sp>
    </p:spTree>
    <p:extLst>
      <p:ext uri="{BB962C8B-B14F-4D97-AF65-F5344CB8AC3E}">
        <p14:creationId xmlns:p14="http://schemas.microsoft.com/office/powerpoint/2010/main" val="3351842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rack Blue  Bullet">
    <p:spTree>
      <p:nvGrpSpPr>
        <p:cNvPr id="1" name=""/>
        <p:cNvGrpSpPr/>
        <p:nvPr/>
      </p:nvGrpSpPr>
      <p:grpSpPr>
        <a:xfrm>
          <a:off x="0" y="0"/>
          <a:ext cx="0" cy="0"/>
          <a:chOff x="0" y="0"/>
          <a:chExt cx="0" cy="0"/>
        </a:xfrm>
      </p:grpSpPr>
      <p:sp>
        <p:nvSpPr>
          <p:cNvPr id="9" name="Content Placeholder 2"/>
          <p:cNvSpPr>
            <a:spLocks noGrp="1"/>
          </p:cNvSpPr>
          <p:nvPr>
            <p:ph idx="10"/>
          </p:nvPr>
        </p:nvSpPr>
        <p:spPr>
          <a:xfrm>
            <a:off x="864575" y="2221522"/>
            <a:ext cx="7315200" cy="3783624"/>
          </a:xfrm>
        </p:spPr>
        <p:txBody>
          <a:bodyPr tIns="0" rIns="0" bIns="0"/>
          <a:lstStyle>
            <a:lvl1pPr marL="257175" indent="-257175" algn="l" defTabSz="342900" rtl="0" eaLnBrk="0" fontAlgn="base" hangingPunct="0">
              <a:spcBef>
                <a:spcPts val="450"/>
              </a:spcBef>
              <a:spcAft>
                <a:spcPts val="450"/>
              </a:spcAft>
              <a:buClr>
                <a:schemeClr val="tx2"/>
              </a:buClr>
              <a:buSzPct val="100000"/>
              <a:buFont typeface="Wingdings" pitchFamily="2" charset="2"/>
              <a:buChar char="n"/>
              <a:defRPr lang="en-US" sz="1650" kern="1200" baseline="0" dirty="0" smtClean="0">
                <a:solidFill>
                  <a:schemeClr val="tx1"/>
                </a:solidFill>
                <a:latin typeface="+mn-lt"/>
                <a:ea typeface="Century Gothic" pitchFamily="34" charset="0"/>
                <a:cs typeface="Century Gothic" pitchFamily="34" charset="0"/>
              </a:defRPr>
            </a:lvl1pPr>
            <a:lvl2pPr marL="258366" indent="0">
              <a:spcAft>
                <a:spcPts val="450"/>
              </a:spcAft>
              <a:buNone/>
              <a:defRPr sz="1350">
                <a:solidFill>
                  <a:schemeClr val="tx2"/>
                </a:solidFill>
                <a:latin typeface="+mn-lt"/>
              </a:defRPr>
            </a:lvl2pPr>
            <a:lvl3pPr marL="428625" indent="-170260">
              <a:spcBef>
                <a:spcPts val="0"/>
              </a:spcBef>
              <a:buClr>
                <a:schemeClr val="accent1"/>
              </a:buClr>
              <a:buFont typeface="Wingdings" panose="05000000000000000000" pitchFamily="2" charset="2"/>
              <a:buChar char="§"/>
              <a:tabLst/>
              <a:defRPr sz="1200" baseline="0">
                <a:solidFill>
                  <a:schemeClr val="tx1"/>
                </a:solidFill>
                <a:latin typeface="+mn-lt"/>
              </a:defRPr>
            </a:lvl3pPr>
            <a:lvl4pPr marL="426244" indent="1191">
              <a:spcBef>
                <a:spcPts val="0"/>
              </a:spcBef>
              <a:buNone/>
              <a:defRPr sz="1050">
                <a:solidFill>
                  <a:schemeClr val="tx2"/>
                </a:solidFill>
                <a:latin typeface="+mn-lt"/>
              </a:defRPr>
            </a:lvl4pPr>
            <a:lvl5pPr>
              <a:defRPr sz="900" b="0" i="0">
                <a:latin typeface="+mn-lt"/>
                <a:cs typeface="Century Gothic"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6"/>
          <p:cNvSpPr>
            <a:spLocks noGrp="1"/>
          </p:cNvSpPr>
          <p:nvPr>
            <p:ph type="body" sz="quarter" idx="17"/>
          </p:nvPr>
        </p:nvSpPr>
        <p:spPr>
          <a:xfrm>
            <a:off x="879471" y="6348048"/>
            <a:ext cx="5556498" cy="334351"/>
          </a:xfrm>
        </p:spPr>
        <p:txBody>
          <a:bodyPr tIns="0" rIns="0" bIns="0" anchor="b"/>
          <a:lstStyle>
            <a:lvl1pPr>
              <a:spcBef>
                <a:spcPts val="0"/>
              </a:spcBef>
              <a:spcAft>
                <a:spcPts val="0"/>
              </a:spcAft>
              <a:defRPr sz="750" baseline="0">
                <a:solidFill>
                  <a:schemeClr val="tx2"/>
                </a:solidFill>
                <a:latin typeface="+mn-lt"/>
              </a:defRPr>
            </a:lvl1pPr>
          </a:lstStyle>
          <a:p>
            <a:pPr lvl="0"/>
            <a:r>
              <a:rPr lang="en-US"/>
              <a:t>Click to edit Master text styles</a:t>
            </a:r>
          </a:p>
        </p:txBody>
      </p:sp>
      <p:sp>
        <p:nvSpPr>
          <p:cNvPr id="17" name="Title 1"/>
          <p:cNvSpPr>
            <a:spLocks noGrp="1"/>
          </p:cNvSpPr>
          <p:nvPr>
            <p:ph type="ctrTitle"/>
          </p:nvPr>
        </p:nvSpPr>
        <p:spPr>
          <a:xfrm>
            <a:off x="860912" y="272563"/>
            <a:ext cx="7368687" cy="1404267"/>
          </a:xfrm>
          <a:noFill/>
          <a:ln w="9525">
            <a:noFill/>
            <a:miter lim="800000"/>
            <a:headEnd/>
            <a:tailEnd/>
          </a:ln>
        </p:spPr>
        <p:txBody>
          <a:bodyPr>
            <a:normAutofit/>
          </a:bodyPr>
          <a:lstStyle>
            <a:lvl1pPr>
              <a:defRPr lang="en-US" b="0" i="0" baseline="0" dirty="0"/>
            </a:lvl1pPr>
          </a:lstStyle>
          <a:p>
            <a:pPr lvl="0"/>
            <a:r>
              <a:rPr lang="en-US"/>
              <a:t>Click to edit Master title style</a:t>
            </a:r>
            <a:endParaRPr lang="en-US" dirty="0"/>
          </a:p>
        </p:txBody>
      </p:sp>
      <p:sp>
        <p:nvSpPr>
          <p:cNvPr id="18" name="Subtitle 2"/>
          <p:cNvSpPr>
            <a:spLocks noGrp="1"/>
          </p:cNvSpPr>
          <p:nvPr>
            <p:ph type="subTitle" idx="1"/>
          </p:nvPr>
        </p:nvSpPr>
        <p:spPr>
          <a:xfrm>
            <a:off x="868055" y="1718429"/>
            <a:ext cx="7361545" cy="479648"/>
          </a:xfrm>
        </p:spPr>
        <p:txBody>
          <a:bodyPr tIns="0" rIns="0" bIns="0">
            <a:normAutofit/>
          </a:bodyPr>
          <a:lstStyle>
            <a:lvl1pPr marL="0" indent="0" algn="l">
              <a:buNone/>
              <a:defRPr sz="1350" b="0" i="0">
                <a:solidFill>
                  <a:schemeClr val="tx1"/>
                </a:solidFill>
                <a:latin typeface="+mn-lt"/>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8"/>
          </p:nvPr>
        </p:nvSpPr>
        <p:spPr>
          <a:xfrm>
            <a:off x="7860323" y="6477002"/>
            <a:ext cx="1066797" cy="244475"/>
          </a:xfrm>
          <a:prstGeom prst="rect">
            <a:avLst/>
          </a:prstGeom>
        </p:spPr>
        <p:txBody>
          <a:bodyPr/>
          <a:lstStyle>
            <a:lvl1pPr>
              <a:defRPr/>
            </a:lvl1pPr>
          </a:lstStyle>
          <a:p>
            <a:pPr defTabSz="342900">
              <a:defRPr/>
            </a:pPr>
            <a:fld id="{21D8E9A5-D151-4C64-A1C6-72AF9A13517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420495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grpSp>
        <p:nvGrpSpPr>
          <p:cNvPr id="24" name="Group 23"/>
          <p:cNvGrpSpPr/>
          <p:nvPr/>
        </p:nvGrpSpPr>
        <p:grpSpPr>
          <a:xfrm>
            <a:off x="5"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23" name="Group 22"/>
          <p:cNvGrpSpPr/>
          <p:nvPr/>
        </p:nvGrpSpPr>
        <p:grpSpPr>
          <a:xfrm rot="10800000">
            <a:off x="343" y="6531647"/>
            <a:ext cx="9143999" cy="325891"/>
            <a:chOff x="0" y="6532109"/>
            <a:chExt cx="12191998" cy="325894"/>
          </a:xfrm>
        </p:grpSpPr>
        <p:sp>
          <p:nvSpPr>
            <p:cNvPr id="18" name="Rectangle 17"/>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0" name="Rectangle 19"/>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1" name="Rectangle 20"/>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2" name="Rectangle 21"/>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36" name="Text Placeholder 35"/>
          <p:cNvSpPr>
            <a:spLocks noGrp="1"/>
          </p:cNvSpPr>
          <p:nvPr>
            <p:ph type="body" sz="quarter" idx="11" hasCustomPrompt="1"/>
          </p:nvPr>
        </p:nvSpPr>
        <p:spPr>
          <a:xfrm>
            <a:off x="791376" y="5528278"/>
            <a:ext cx="6523262" cy="309905"/>
          </a:xfrm>
        </p:spPr>
        <p:txBody>
          <a:bodyPr anchor="b">
            <a:normAutofit/>
          </a:bodyPr>
          <a:lstStyle>
            <a:lvl1pPr marL="0" indent="0" algn="l">
              <a:buNone/>
              <a:defRPr sz="900" baseline="0">
                <a:solidFill>
                  <a:schemeClr val="tx2"/>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783775" y="5840733"/>
            <a:ext cx="6523262" cy="272850"/>
          </a:xfrm>
        </p:spPr>
        <p:txBody>
          <a:bodyPr anchor="b">
            <a:noAutofit/>
          </a:bodyPr>
          <a:lstStyle>
            <a:lvl1pPr marL="0" indent="0" algn="l">
              <a:buNone/>
              <a:defRPr sz="900" baseline="0">
                <a:solidFill>
                  <a:schemeClr val="tx2"/>
                </a:solidFill>
              </a:defRPr>
            </a:lvl1pPr>
          </a:lstStyle>
          <a:p>
            <a:pPr lvl="0"/>
            <a:r>
              <a:rPr lang="en-US" dirty="0"/>
              <a:t>Date</a:t>
            </a:r>
          </a:p>
        </p:txBody>
      </p:sp>
      <p:sp>
        <p:nvSpPr>
          <p:cNvPr id="38" name="Text Placeholder 35"/>
          <p:cNvSpPr>
            <a:spLocks noGrp="1"/>
          </p:cNvSpPr>
          <p:nvPr>
            <p:ph type="body" sz="quarter" idx="13" hasCustomPrompt="1"/>
          </p:nvPr>
        </p:nvSpPr>
        <p:spPr>
          <a:xfrm>
            <a:off x="791376" y="6152992"/>
            <a:ext cx="6523262" cy="238945"/>
          </a:xfrm>
        </p:spPr>
        <p:txBody>
          <a:bodyPr anchor="b">
            <a:normAutofit/>
          </a:bodyPr>
          <a:lstStyle>
            <a:lvl1pPr marL="0" indent="0" algn="l">
              <a:buNone/>
              <a:defRPr sz="900" baseline="0">
                <a:solidFill>
                  <a:schemeClr val="tx2"/>
                </a:solidFill>
              </a:defRPr>
            </a:lvl1pPr>
          </a:lstStyle>
          <a:p>
            <a:pPr lvl="0"/>
            <a:r>
              <a:rPr lang="en-US" dirty="0"/>
              <a:t>Location/Event</a:t>
            </a:r>
          </a:p>
        </p:txBody>
      </p:sp>
      <p:pic>
        <p:nvPicPr>
          <p:cNvPr id="27"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4451" y="5492828"/>
            <a:ext cx="1735252" cy="9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4" y="369830"/>
            <a:ext cx="9143996" cy="6569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350">
              <a:solidFill>
                <a:srgbClr val="FFFFFF"/>
              </a:solidFill>
              <a:latin typeface="Calibri" panose="020F0502020204030204" pitchFamily="34" charset="0"/>
            </a:endParaRPr>
          </a:p>
        </p:txBody>
      </p:sp>
      <p:pic>
        <p:nvPicPr>
          <p:cNvPr id="28" name="Picture 1"/>
          <p:cNvPicPr>
            <a:picLocks noChangeAspect="1"/>
          </p:cNvPicPr>
          <p:nvPr/>
        </p:nvPicPr>
        <p:blipFill rotWithShape="1">
          <a:blip r:embed="rId3">
            <a:extLst>
              <a:ext uri="{28A0092B-C50C-407E-A947-70E740481C1C}">
                <a14:useLocalDpi xmlns:a14="http://schemas.microsoft.com/office/drawing/2010/main" val="0"/>
              </a:ext>
            </a:extLst>
          </a:blip>
          <a:srcRect t="17056" b="25333"/>
          <a:stretch/>
        </p:blipFill>
        <p:spPr bwMode="auto">
          <a:xfrm>
            <a:off x="0" y="1254653"/>
            <a:ext cx="9144000" cy="395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 y="3114403"/>
            <a:ext cx="5329113" cy="2091651"/>
          </a:xfrm>
        </p:spPr>
        <p:txBody>
          <a:bodyPr anchor="b">
            <a:normAutofit/>
          </a:bodyPr>
          <a:lstStyle>
            <a:lvl1pPr algn="l">
              <a:defRPr sz="3038">
                <a:solidFill>
                  <a:schemeClr val="bg1"/>
                </a:solidFill>
              </a:defRPr>
            </a:lvl1pPr>
          </a:lstStyle>
          <a:p>
            <a:r>
              <a:rPr lang="en-US" dirty="0"/>
              <a:t>Presentation Title</a:t>
            </a:r>
          </a:p>
        </p:txBody>
      </p:sp>
      <p:sp>
        <p:nvSpPr>
          <p:cNvPr id="29" name="Rectangle 28"/>
          <p:cNvSpPr/>
          <p:nvPr/>
        </p:nvSpPr>
        <p:spPr>
          <a:xfrm>
            <a:off x="1" y="1084301"/>
            <a:ext cx="9143996" cy="1049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350">
              <a:solidFill>
                <a:srgbClr val="FFFFFF"/>
              </a:solidFill>
              <a:latin typeface="Calibri" panose="020F0502020204030204" pitchFamily="34" charset="0"/>
            </a:endParaRPr>
          </a:p>
        </p:txBody>
      </p:sp>
      <p:sp>
        <p:nvSpPr>
          <p:cNvPr id="30" name="Rectangle 29"/>
          <p:cNvSpPr/>
          <p:nvPr/>
        </p:nvSpPr>
        <p:spPr>
          <a:xfrm>
            <a:off x="4" y="5261967"/>
            <a:ext cx="9143996" cy="1049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350">
              <a:solidFill>
                <a:srgbClr val="FFFFFF"/>
              </a:solidFill>
              <a:latin typeface="Calibri" panose="020F0502020204030204" pitchFamily="34" charset="0"/>
            </a:endParaRPr>
          </a:p>
        </p:txBody>
      </p:sp>
    </p:spTree>
    <p:extLst>
      <p:ext uri="{BB962C8B-B14F-4D97-AF65-F5344CB8AC3E}">
        <p14:creationId xmlns:p14="http://schemas.microsoft.com/office/powerpoint/2010/main" val="42296998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ck20 &amp; Photo Title">
    <p:spTree>
      <p:nvGrpSpPr>
        <p:cNvPr id="1" name=""/>
        <p:cNvGrpSpPr/>
        <p:nvPr/>
      </p:nvGrpSpPr>
      <p:grpSpPr>
        <a:xfrm>
          <a:off x="0" y="0"/>
          <a:ext cx="0" cy="0"/>
          <a:chOff x="0" y="0"/>
          <a:chExt cx="0" cy="0"/>
        </a:xfrm>
      </p:grpSpPr>
      <p:pic>
        <p:nvPicPr>
          <p:cNvPr id="2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545917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029452" y="0"/>
            <a:ext cx="1969762" cy="50618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7029452" y="2019076"/>
            <a:ext cx="1969762" cy="483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242" y="709051"/>
            <a:ext cx="1966971" cy="11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941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BLUE &amp; Social Me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3772" y="1122370"/>
            <a:ext cx="7576460" cy="2091651"/>
          </a:xfrm>
        </p:spPr>
        <p:txBody>
          <a:bodyPr anchor="ctr">
            <a:normAutofit/>
          </a:bodyPr>
          <a:lstStyle>
            <a:lvl1pPr algn="ctr">
              <a:defRPr sz="3038">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783772" y="3257959"/>
            <a:ext cx="7576460" cy="997794"/>
          </a:xfrm>
        </p:spPr>
        <p:txBody>
          <a:bodyPr>
            <a:noAutofit/>
          </a:bodyPr>
          <a:lstStyle>
            <a:lvl1pPr marL="0" indent="0" algn="ctr">
              <a:buNone/>
              <a:defRPr sz="1350" i="1">
                <a:solidFill>
                  <a:schemeClr val="bg1"/>
                </a:solidFill>
                <a:latin typeface="+mj-lt"/>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Subtitle</a:t>
            </a:r>
          </a:p>
        </p:txBody>
      </p:sp>
      <p:grpSp>
        <p:nvGrpSpPr>
          <p:cNvPr id="24" name="Group 23"/>
          <p:cNvGrpSpPr/>
          <p:nvPr/>
        </p:nvGrpSpPr>
        <p:grpSpPr>
          <a:xfrm>
            <a:off x="5" y="-3"/>
            <a:ext cx="9143999" cy="325894"/>
            <a:chOff x="2" y="-3"/>
            <a:chExt cx="12191999" cy="325894"/>
          </a:xfrm>
        </p:grpSpPr>
        <p:sp>
          <p:nvSpPr>
            <p:cNvPr id="7" name="Rectangle 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8" name="Rectangle 17"/>
          <p:cNvSpPr/>
          <p:nvPr/>
        </p:nvSpPr>
        <p:spPr>
          <a:xfrm>
            <a:off x="4" y="5880274"/>
            <a:ext cx="9143999" cy="97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64" y="5924868"/>
            <a:ext cx="1150286" cy="849970"/>
          </a:xfrm>
          <a:prstGeom prst="rect">
            <a:avLst/>
          </a:prstGeom>
        </p:spPr>
      </p:pic>
      <p:sp>
        <p:nvSpPr>
          <p:cNvPr id="36" name="Text Placeholder 35"/>
          <p:cNvSpPr>
            <a:spLocks noGrp="1"/>
          </p:cNvSpPr>
          <p:nvPr>
            <p:ph type="body" sz="quarter" idx="11" hasCustomPrompt="1"/>
          </p:nvPr>
        </p:nvSpPr>
        <p:spPr>
          <a:xfrm>
            <a:off x="783772" y="4758276"/>
            <a:ext cx="7577138" cy="392048"/>
          </a:xfrm>
        </p:spPr>
        <p:txBody>
          <a:bodyPr>
            <a:normAutofit/>
          </a:bodyPr>
          <a:lstStyle>
            <a:lvl1pPr marL="0" indent="0" algn="ctr">
              <a:buNone/>
              <a:defRPr sz="1013" baseline="0">
                <a:solidFill>
                  <a:schemeClr val="bg1"/>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783772" y="5218263"/>
            <a:ext cx="7577138" cy="307154"/>
          </a:xfrm>
        </p:spPr>
        <p:txBody>
          <a:bodyPr>
            <a:noAutofit/>
          </a:bodyPr>
          <a:lstStyle>
            <a:lvl1pPr marL="0" indent="0" algn="ctr">
              <a:buNone/>
              <a:defRPr sz="900" baseline="0">
                <a:solidFill>
                  <a:schemeClr val="bg1"/>
                </a:solidFill>
              </a:defRPr>
            </a:lvl1pPr>
          </a:lstStyle>
          <a:p>
            <a:pPr lvl="0"/>
            <a:r>
              <a:rPr lang="en-US" dirty="0"/>
              <a:t>Date</a:t>
            </a:r>
          </a:p>
        </p:txBody>
      </p:sp>
      <p:sp>
        <p:nvSpPr>
          <p:cNvPr id="38" name="Text Placeholder 35"/>
          <p:cNvSpPr>
            <a:spLocks noGrp="1"/>
          </p:cNvSpPr>
          <p:nvPr>
            <p:ph type="body" sz="quarter" idx="13" hasCustomPrompt="1"/>
          </p:nvPr>
        </p:nvSpPr>
        <p:spPr>
          <a:xfrm>
            <a:off x="783772" y="5593659"/>
            <a:ext cx="7577138" cy="267946"/>
          </a:xfrm>
        </p:spPr>
        <p:txBody>
          <a:bodyPr>
            <a:normAutofit/>
          </a:bodyPr>
          <a:lstStyle>
            <a:lvl1pPr marL="0" indent="0" algn="ctr">
              <a:buNone/>
              <a:defRPr sz="900" baseline="0">
                <a:solidFill>
                  <a:schemeClr val="bg1"/>
                </a:solidFill>
              </a:defRPr>
            </a:lvl1pPr>
          </a:lstStyle>
          <a:p>
            <a:pPr lvl="0"/>
            <a:r>
              <a:rPr lang="en-US" dirty="0"/>
              <a:t>Location/Event</a:t>
            </a:r>
          </a:p>
        </p:txBody>
      </p:sp>
      <p:pic>
        <p:nvPicPr>
          <p:cNvPr id="1026" name="Picture 2" descr="https://cdn1.iconfinder.com/data/icons/logotypes/32/twitter-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180" y="6128211"/>
            <a:ext cx="252860" cy="252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6040" y="6119462"/>
            <a:ext cx="1434193" cy="219291"/>
          </a:xfrm>
          <a:prstGeom prst="rect">
            <a:avLst/>
          </a:prstGeom>
          <a:noFill/>
        </p:spPr>
        <p:txBody>
          <a:bodyPr wrap="square" rtlCol="0">
            <a:spAutoFit/>
          </a:bodyPr>
          <a:lstStyle/>
          <a:p>
            <a:r>
              <a:rPr lang="en-US" sz="825" dirty="0">
                <a:solidFill>
                  <a:schemeClr val="accent4"/>
                </a:solidFill>
              </a:rPr>
              <a:t>@track20project</a:t>
            </a:r>
          </a:p>
        </p:txBody>
      </p:sp>
      <p:sp>
        <p:nvSpPr>
          <p:cNvPr id="5" name="TextBox 4"/>
          <p:cNvSpPr txBox="1"/>
          <p:nvPr/>
        </p:nvSpPr>
        <p:spPr>
          <a:xfrm>
            <a:off x="6523264" y="6357936"/>
            <a:ext cx="1836968" cy="230832"/>
          </a:xfrm>
          <a:prstGeom prst="rect">
            <a:avLst/>
          </a:prstGeom>
          <a:noFill/>
        </p:spPr>
        <p:txBody>
          <a:bodyPr wrap="square" rtlCol="0">
            <a:spAutoFit/>
          </a:bodyPr>
          <a:lstStyle/>
          <a:p>
            <a:pPr algn="ctr"/>
            <a:r>
              <a:rPr lang="en-US" sz="900" i="0" dirty="0">
                <a:solidFill>
                  <a:schemeClr val="tx2"/>
                </a:solidFill>
              </a:rPr>
              <a:t>www.track20.org</a:t>
            </a:r>
          </a:p>
        </p:txBody>
      </p:sp>
    </p:spTree>
    <p:extLst>
      <p:ext uri="{BB962C8B-B14F-4D97-AF65-F5344CB8AC3E}">
        <p14:creationId xmlns:p14="http://schemas.microsoft.com/office/powerpoint/2010/main" val="10955899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of Contents: 4">
    <p:spTree>
      <p:nvGrpSpPr>
        <p:cNvPr id="1" name=""/>
        <p:cNvGrpSpPr/>
        <p:nvPr/>
      </p:nvGrpSpPr>
      <p:grpSpPr>
        <a:xfrm>
          <a:off x="0" y="0"/>
          <a:ext cx="0" cy="0"/>
          <a:chOff x="0" y="0"/>
          <a:chExt cx="0" cy="0"/>
        </a:xfrm>
      </p:grpSpPr>
      <p:grpSp>
        <p:nvGrpSpPr>
          <p:cNvPr id="7" name="Group 6"/>
          <p:cNvGrpSpPr/>
          <p:nvPr/>
        </p:nvGrpSpPr>
        <p:grpSpPr>
          <a:xfrm>
            <a:off x="4" y="1608307"/>
            <a:ext cx="9143999" cy="987840"/>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grpSp>
        <p:nvGrpSpPr>
          <p:cNvPr id="13" name="Group 12"/>
          <p:cNvGrpSpPr/>
          <p:nvPr/>
        </p:nvGrpSpPr>
        <p:grpSpPr>
          <a:xfrm>
            <a:off x="1" y="2747338"/>
            <a:ext cx="9143999" cy="987840"/>
            <a:chOff x="2" y="-3"/>
            <a:chExt cx="12191999" cy="325894"/>
          </a:xfrm>
        </p:grpSpPr>
        <p:sp>
          <p:nvSpPr>
            <p:cNvPr id="14" name="Rectangle 13"/>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20" name="Group 19"/>
          <p:cNvGrpSpPr/>
          <p:nvPr/>
        </p:nvGrpSpPr>
        <p:grpSpPr>
          <a:xfrm>
            <a:off x="1" y="3886351"/>
            <a:ext cx="9143999" cy="987840"/>
            <a:chOff x="2" y="-3"/>
            <a:chExt cx="12191999" cy="325894"/>
          </a:xfrm>
        </p:grpSpPr>
        <p:sp>
          <p:nvSpPr>
            <p:cNvPr id="21" name="Rectangle 20"/>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3" name="Rectangle 22"/>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4" name="Rectangle 23"/>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5" name="Rectangle 24"/>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26" name="Group 25"/>
          <p:cNvGrpSpPr/>
          <p:nvPr/>
        </p:nvGrpSpPr>
        <p:grpSpPr>
          <a:xfrm>
            <a:off x="1" y="5025364"/>
            <a:ext cx="9143999" cy="987840"/>
            <a:chOff x="2" y="-3"/>
            <a:chExt cx="12191999" cy="325894"/>
          </a:xfrm>
        </p:grpSpPr>
        <p:sp>
          <p:nvSpPr>
            <p:cNvPr id="27" name="Rectangle 2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9" name="Rectangle 2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30" name="Rectangle 2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31" name="Rectangle 3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32" name="Title 1"/>
          <p:cNvSpPr txBox="1">
            <a:spLocks/>
          </p:cNvSpPr>
          <p:nvPr/>
        </p:nvSpPr>
        <p:spPr>
          <a:xfrm>
            <a:off x="783769" y="2739166"/>
            <a:ext cx="7576458" cy="9878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
        <p:nvSpPr>
          <p:cNvPr id="33" name="Title 1"/>
          <p:cNvSpPr txBox="1">
            <a:spLocks/>
          </p:cNvSpPr>
          <p:nvPr/>
        </p:nvSpPr>
        <p:spPr>
          <a:xfrm>
            <a:off x="783769" y="3878178"/>
            <a:ext cx="7576458" cy="9878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
        <p:nvSpPr>
          <p:cNvPr id="34" name="Title 1"/>
          <p:cNvSpPr txBox="1">
            <a:spLocks/>
          </p:cNvSpPr>
          <p:nvPr/>
        </p:nvSpPr>
        <p:spPr>
          <a:xfrm>
            <a:off x="783769" y="5017192"/>
            <a:ext cx="7576458" cy="9878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
        <p:nvSpPr>
          <p:cNvPr id="3" name="Title 2"/>
          <p:cNvSpPr>
            <a:spLocks noGrp="1"/>
          </p:cNvSpPr>
          <p:nvPr>
            <p:ph type="title"/>
          </p:nvPr>
        </p:nvSpPr>
        <p:spPr>
          <a:xfrm>
            <a:off x="775617" y="53963"/>
            <a:ext cx="7886700" cy="1195118"/>
          </a:xfrm>
        </p:spPr>
        <p:txBody>
          <a:bodyPr/>
          <a:lstStyle/>
          <a:p>
            <a:r>
              <a:rPr lang="en-US"/>
              <a:t>Click to edit Master title style</a:t>
            </a:r>
          </a:p>
        </p:txBody>
      </p:sp>
      <p:sp>
        <p:nvSpPr>
          <p:cNvPr id="36" name="Title 1"/>
          <p:cNvSpPr txBox="1">
            <a:spLocks/>
          </p:cNvSpPr>
          <p:nvPr/>
        </p:nvSpPr>
        <p:spPr>
          <a:xfrm>
            <a:off x="775617" y="1600132"/>
            <a:ext cx="7576458" cy="9878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Tree>
    <p:extLst>
      <p:ext uri="{BB962C8B-B14F-4D97-AF65-F5344CB8AC3E}">
        <p14:creationId xmlns:p14="http://schemas.microsoft.com/office/powerpoint/2010/main" val="13061619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 5">
    <p:spTree>
      <p:nvGrpSpPr>
        <p:cNvPr id="1" name=""/>
        <p:cNvGrpSpPr/>
        <p:nvPr/>
      </p:nvGrpSpPr>
      <p:grpSpPr>
        <a:xfrm>
          <a:off x="0" y="0"/>
          <a:ext cx="0" cy="0"/>
          <a:chOff x="0" y="0"/>
          <a:chExt cx="0" cy="0"/>
        </a:xfrm>
      </p:grpSpPr>
      <p:grpSp>
        <p:nvGrpSpPr>
          <p:cNvPr id="7" name="Group 6"/>
          <p:cNvGrpSpPr/>
          <p:nvPr/>
        </p:nvGrpSpPr>
        <p:grpSpPr>
          <a:xfrm>
            <a:off x="4" y="1608307"/>
            <a:ext cx="9143999" cy="734843"/>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grpSp>
        <p:nvGrpSpPr>
          <p:cNvPr id="13" name="Group 12"/>
          <p:cNvGrpSpPr/>
          <p:nvPr/>
        </p:nvGrpSpPr>
        <p:grpSpPr>
          <a:xfrm>
            <a:off x="1" y="2609497"/>
            <a:ext cx="9143999" cy="734843"/>
            <a:chOff x="2" y="-3"/>
            <a:chExt cx="12191999" cy="325894"/>
          </a:xfrm>
        </p:grpSpPr>
        <p:sp>
          <p:nvSpPr>
            <p:cNvPr id="14" name="Rectangle 13"/>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20" name="Group 19"/>
          <p:cNvGrpSpPr/>
          <p:nvPr/>
        </p:nvGrpSpPr>
        <p:grpSpPr>
          <a:xfrm>
            <a:off x="1" y="3610685"/>
            <a:ext cx="9143999" cy="734843"/>
            <a:chOff x="2" y="-3"/>
            <a:chExt cx="12191999" cy="325894"/>
          </a:xfrm>
        </p:grpSpPr>
        <p:sp>
          <p:nvSpPr>
            <p:cNvPr id="21" name="Rectangle 20"/>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3" name="Rectangle 22"/>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4" name="Rectangle 23"/>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5" name="Rectangle 24"/>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32" name="Title 1"/>
          <p:cNvSpPr txBox="1">
            <a:spLocks/>
          </p:cNvSpPr>
          <p:nvPr/>
        </p:nvSpPr>
        <p:spPr>
          <a:xfrm>
            <a:off x="783769" y="2609496"/>
            <a:ext cx="7576458" cy="7348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
        <p:nvSpPr>
          <p:cNvPr id="33" name="Title 1"/>
          <p:cNvSpPr txBox="1">
            <a:spLocks/>
          </p:cNvSpPr>
          <p:nvPr/>
        </p:nvSpPr>
        <p:spPr>
          <a:xfrm>
            <a:off x="783769" y="3610684"/>
            <a:ext cx="7576458" cy="7348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grpSp>
        <p:nvGrpSpPr>
          <p:cNvPr id="2" name="Group 1"/>
          <p:cNvGrpSpPr/>
          <p:nvPr/>
        </p:nvGrpSpPr>
        <p:grpSpPr>
          <a:xfrm>
            <a:off x="1" y="4611873"/>
            <a:ext cx="9143999" cy="734843"/>
            <a:chOff x="0" y="4722085"/>
            <a:chExt cx="9143999" cy="734843"/>
          </a:xfrm>
        </p:grpSpPr>
        <p:grpSp>
          <p:nvGrpSpPr>
            <p:cNvPr id="26" name="Group 25"/>
            <p:cNvGrpSpPr/>
            <p:nvPr/>
          </p:nvGrpSpPr>
          <p:grpSpPr>
            <a:xfrm>
              <a:off x="0" y="4722085"/>
              <a:ext cx="9143999" cy="734843"/>
              <a:chOff x="2" y="-3"/>
              <a:chExt cx="12191999" cy="325894"/>
            </a:xfrm>
          </p:grpSpPr>
          <p:sp>
            <p:nvSpPr>
              <p:cNvPr id="27" name="Rectangle 2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29" name="Rectangle 2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30" name="Rectangle 2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31" name="Rectangle 3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34" name="Title 1"/>
            <p:cNvSpPr txBox="1">
              <a:spLocks/>
            </p:cNvSpPr>
            <p:nvPr/>
          </p:nvSpPr>
          <p:spPr>
            <a:xfrm>
              <a:off x="783769" y="4722086"/>
              <a:ext cx="7576458" cy="734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grpSp>
      <p:sp>
        <p:nvSpPr>
          <p:cNvPr id="3" name="Title 2"/>
          <p:cNvSpPr>
            <a:spLocks noGrp="1"/>
          </p:cNvSpPr>
          <p:nvPr>
            <p:ph type="title"/>
          </p:nvPr>
        </p:nvSpPr>
        <p:spPr>
          <a:xfrm>
            <a:off x="775617" y="53963"/>
            <a:ext cx="7886700" cy="1195118"/>
          </a:xfrm>
        </p:spPr>
        <p:txBody>
          <a:bodyPr/>
          <a:lstStyle/>
          <a:p>
            <a:r>
              <a:rPr lang="en-US"/>
              <a:t>Click to edit Master title style</a:t>
            </a:r>
          </a:p>
        </p:txBody>
      </p:sp>
      <p:sp>
        <p:nvSpPr>
          <p:cNvPr id="36" name="Title 1"/>
          <p:cNvSpPr txBox="1">
            <a:spLocks/>
          </p:cNvSpPr>
          <p:nvPr/>
        </p:nvSpPr>
        <p:spPr>
          <a:xfrm>
            <a:off x="775617" y="1600133"/>
            <a:ext cx="7576458" cy="74301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grpSp>
        <p:nvGrpSpPr>
          <p:cNvPr id="35" name="Group 34"/>
          <p:cNvGrpSpPr/>
          <p:nvPr/>
        </p:nvGrpSpPr>
        <p:grpSpPr>
          <a:xfrm>
            <a:off x="1" y="5613060"/>
            <a:ext cx="9143999" cy="734843"/>
            <a:chOff x="2" y="-3"/>
            <a:chExt cx="12191999" cy="325894"/>
          </a:xfrm>
        </p:grpSpPr>
        <p:sp>
          <p:nvSpPr>
            <p:cNvPr id="37" name="Rectangle 3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Rectangle 3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39" name="Rectangle 3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40" name="Rectangle 3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41" name="Rectangle 4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42" name="Title 1"/>
          <p:cNvSpPr txBox="1">
            <a:spLocks/>
          </p:cNvSpPr>
          <p:nvPr/>
        </p:nvSpPr>
        <p:spPr>
          <a:xfrm>
            <a:off x="783769" y="5613058"/>
            <a:ext cx="7576458" cy="7348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100" dirty="0"/>
              <a:t>Section Header</a:t>
            </a:r>
          </a:p>
        </p:txBody>
      </p:sp>
    </p:spTree>
    <p:extLst>
      <p:ext uri="{BB962C8B-B14F-4D97-AF65-F5344CB8AC3E}">
        <p14:creationId xmlns:p14="http://schemas.microsoft.com/office/powerpoint/2010/main" val="5134141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Gree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5"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5" y="1729933"/>
            <a:ext cx="7576459" cy="4447030"/>
          </a:xfrm>
        </p:spPr>
        <p:txBody>
          <a:bodyPr/>
          <a:lstStyle>
            <a:lvl1pPr marL="342900" indent="-342900">
              <a:buClr>
                <a:schemeClr val="bg2"/>
              </a:buClr>
              <a:buFont typeface="Wingdings" panose="05000000000000000000" pitchFamily="2" charset="2"/>
              <a:buChar char="§"/>
              <a:defRPr/>
            </a:lvl1pPr>
            <a:lvl2pPr marL="450045" indent="-192876">
              <a:buClr>
                <a:schemeClr val="bg2"/>
              </a:buClr>
              <a:buFont typeface="Wingdings" panose="05000000000000000000" pitchFamily="2" charset="2"/>
              <a:buChar char="§"/>
              <a:defRPr>
                <a:solidFill>
                  <a:schemeClr val="tx1"/>
                </a:solidFill>
              </a:defRPr>
            </a:lvl2pPr>
            <a:lvl3pPr marL="707214" indent="-192876">
              <a:buClr>
                <a:schemeClr val="bg2"/>
              </a:buClr>
              <a:buFont typeface="Wingdings" panose="05000000000000000000" pitchFamily="2" charset="2"/>
              <a:buChar char="§"/>
              <a:defRPr>
                <a:solidFill>
                  <a:schemeClr val="tx1"/>
                </a:solidFill>
              </a:defRPr>
            </a:lvl3pPr>
            <a:lvl4pPr marL="932237" indent="-160731">
              <a:buClr>
                <a:schemeClr val="bg2"/>
              </a:buClr>
              <a:buFont typeface="Wingdings" panose="05000000000000000000" pitchFamily="2" charset="2"/>
              <a:buChar char="§"/>
              <a:defRPr>
                <a:solidFill>
                  <a:schemeClr val="tx1"/>
                </a:solidFill>
              </a:defRPr>
            </a:lvl4pPr>
            <a:lvl5pPr marL="1028675" indent="0">
              <a:buFontTx/>
              <a:buNone/>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7" name="Group 6"/>
          <p:cNvGrpSpPr/>
          <p:nvPr/>
        </p:nvGrpSpPr>
        <p:grpSpPr>
          <a:xfrm>
            <a:off x="5"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grpSp>
        <p:nvGrpSpPr>
          <p:cNvPr id="13" name="Group 12"/>
          <p:cNvGrpSpPr/>
          <p:nvPr/>
        </p:nvGrpSpPr>
        <p:grpSpPr>
          <a:xfrm rot="10800000">
            <a:off x="5"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a:p>
          </p:txBody>
        </p:sp>
      </p:grpSp>
      <p:sp>
        <p:nvSpPr>
          <p:cNvPr id="20"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pPr defTabSz="342900">
              <a:defRPr/>
            </a:pPr>
            <a:fld id="{3251E34F-BA98-441A-813E-C5CB75980AB9}" type="slidenum">
              <a:rPr lang="en-US" smtClean="0">
                <a:solidFill>
                  <a:prstClr val="black"/>
                </a:solidFill>
              </a:rPr>
              <a:pPr defTabSz="342900">
                <a:defRPr/>
              </a:pPr>
              <a:t>‹#›</a:t>
            </a:fld>
            <a:endParaRPr lang="en-US" dirty="0">
              <a:solidFill>
                <a:prstClr val="black"/>
              </a:solidFill>
            </a:endParaRPr>
          </a:p>
        </p:txBody>
      </p:sp>
    </p:spTree>
    <p:extLst>
      <p:ext uri="{BB962C8B-B14F-4D97-AF65-F5344CB8AC3E}">
        <p14:creationId xmlns:p14="http://schemas.microsoft.com/office/powerpoint/2010/main" val="2081835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69378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5" r:id="rId25"/>
    <p:sldLayoutId id="2147483706" r:id="rId26"/>
    <p:sldLayoutId id="2147483707" r:id="rId27"/>
    <p:sldLayoutId id="2147483661" r:id="rId28"/>
    <p:sldLayoutId id="2147483662" r:id="rId29"/>
    <p:sldLayoutId id="2147483663" r:id="rId30"/>
    <p:sldLayoutId id="2147483664" r:id="rId31"/>
    <p:sldLayoutId id="2147483665" r:id="rId32"/>
    <p:sldLayoutId id="2147483666" r:id="rId33"/>
    <p:sldLayoutId id="2147483667" r:id="rId34"/>
    <p:sldLayoutId id="2147483668" r:id="rId35"/>
    <p:sldLayoutId id="2147483669" r:id="rId36"/>
    <p:sldLayoutId id="2147483670" r:id="rId37"/>
    <p:sldLayoutId id="2147483672" r:id="rId3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www.schcounselor.com/2010/08/finding-focus-with-data.html"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16/S0140-6736(12)62204-1"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873" y="2836792"/>
            <a:ext cx="7576460" cy="1362340"/>
          </a:xfrm>
        </p:spPr>
        <p:txBody>
          <a:bodyPr anchor="ctr">
            <a:noAutofit/>
          </a:bodyPr>
          <a:lstStyle/>
          <a:p>
            <a:r>
              <a:rPr lang="en-US" sz="4950" dirty="0"/>
              <a:t>Family Planning Estimation Tool (FPET)</a:t>
            </a:r>
          </a:p>
        </p:txBody>
      </p:sp>
      <p:sp>
        <p:nvSpPr>
          <p:cNvPr id="7" name="Subtitle 6"/>
          <p:cNvSpPr>
            <a:spLocks noGrp="1"/>
          </p:cNvSpPr>
          <p:nvPr>
            <p:ph type="subTitle" idx="1"/>
          </p:nvPr>
        </p:nvSpPr>
        <p:spPr>
          <a:xfrm>
            <a:off x="971551" y="4413257"/>
            <a:ext cx="5514974" cy="1136393"/>
          </a:xfrm>
        </p:spPr>
        <p:txBody>
          <a:bodyPr/>
          <a:lstStyle/>
          <a:p>
            <a:r>
              <a:rPr lang="en-US" sz="2400" dirty="0"/>
              <a:t>Using Modeling to Estimate Annual Values of Modern Contraceptive Prevalence and Other FP Indicators</a:t>
            </a:r>
          </a:p>
        </p:txBody>
      </p:sp>
    </p:spTree>
    <p:extLst>
      <p:ext uri="{BB962C8B-B14F-4D97-AF65-F5344CB8AC3E}">
        <p14:creationId xmlns:p14="http://schemas.microsoft.com/office/powerpoint/2010/main" val="289027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5" y="681037"/>
            <a:ext cx="7576459" cy="1157329"/>
          </a:xfrm>
        </p:spPr>
        <p:txBody>
          <a:bodyPr>
            <a:normAutofit fontScale="90000"/>
          </a:bodyPr>
          <a:lstStyle/>
          <a:p>
            <a:r>
              <a:rPr lang="en-US" sz="3200" dirty="0"/>
              <a:t>Track20 Built on UNPD Framework to create the Family Planning Estimate Tool (FPET)</a:t>
            </a:r>
          </a:p>
        </p:txBody>
      </p:sp>
      <p:sp>
        <p:nvSpPr>
          <p:cNvPr id="3" name="Content Placeholder 2"/>
          <p:cNvSpPr>
            <a:spLocks noGrp="1"/>
          </p:cNvSpPr>
          <p:nvPr>
            <p:ph idx="1"/>
          </p:nvPr>
        </p:nvSpPr>
        <p:spPr/>
        <p:txBody>
          <a:bodyPr>
            <a:normAutofit/>
          </a:bodyPr>
          <a:lstStyle/>
          <a:p>
            <a:r>
              <a:rPr lang="en-US" sz="1600" b="1" u="sng" dirty="0">
                <a:solidFill>
                  <a:schemeClr val="bg2"/>
                </a:solidFill>
              </a:rPr>
              <a:t>One Country Version</a:t>
            </a:r>
          </a:p>
          <a:p>
            <a:pPr marL="542918" lvl="1" indent="-285750">
              <a:buFont typeface="Wingdings" panose="05000000000000000000" pitchFamily="2" charset="2"/>
              <a:buChar char="§"/>
            </a:pPr>
            <a:r>
              <a:rPr lang="en-US" sz="1600" dirty="0"/>
              <a:t>Ability to run one country at a time </a:t>
            </a:r>
          </a:p>
          <a:p>
            <a:pPr marL="800087" lvl="2" indent="-285750">
              <a:buFont typeface="Wingdings" panose="05000000000000000000" pitchFamily="2" charset="2"/>
              <a:buChar char="§"/>
            </a:pPr>
            <a:r>
              <a:rPr lang="en-US" sz="1400" dirty="0"/>
              <a:t>(UNPD model runs all countries and takes multiples days)</a:t>
            </a:r>
            <a:endParaRPr lang="en-US" sz="1600" b="1" dirty="0">
              <a:highlight>
                <a:srgbClr val="FFFFFF"/>
              </a:highlight>
            </a:endParaRPr>
          </a:p>
          <a:p>
            <a:pPr marL="542918" lvl="1" indent="-285750">
              <a:buFont typeface="Wingdings" panose="05000000000000000000" pitchFamily="2" charset="2"/>
              <a:buChar char="§"/>
            </a:pPr>
            <a:r>
              <a:rPr lang="en-US" sz="1600" dirty="0">
                <a:highlight>
                  <a:srgbClr val="FFFFFF"/>
                </a:highlight>
              </a:rPr>
              <a:t>Prior assumptions on some parameters are informed by regional and sub-regional values from global model</a:t>
            </a:r>
          </a:p>
          <a:p>
            <a:pPr lvl="1">
              <a:buFont typeface="Wingdings" panose="05000000000000000000" pitchFamily="2" charset="2"/>
              <a:buChar char="§"/>
            </a:pPr>
            <a:endParaRPr lang="en-US" sz="700" dirty="0"/>
          </a:p>
          <a:p>
            <a:r>
              <a:rPr lang="en-US" sz="1600" b="1" u="sng" dirty="0">
                <a:solidFill>
                  <a:schemeClr val="bg2"/>
                </a:solidFill>
              </a:rPr>
              <a:t>Potential to Add Service Statistics to Inform Estimates</a:t>
            </a:r>
          </a:p>
          <a:p>
            <a:pPr lvl="1"/>
            <a:r>
              <a:rPr lang="en-US" sz="1600" dirty="0">
                <a:highlight>
                  <a:srgbClr val="FFFFFF"/>
                </a:highlight>
              </a:rPr>
              <a:t>Informs projection past the last survey point</a:t>
            </a:r>
          </a:p>
          <a:p>
            <a:pPr lvl="1"/>
            <a:endParaRPr lang="en-US" sz="700" dirty="0">
              <a:highlight>
                <a:srgbClr val="FFFFFF"/>
              </a:highlight>
            </a:endParaRPr>
          </a:p>
          <a:p>
            <a:pPr lvl="1"/>
            <a:r>
              <a:rPr lang="en-US" sz="1600" dirty="0">
                <a:highlight>
                  <a:srgbClr val="FFFFFF"/>
                </a:highlight>
              </a:rPr>
              <a:t>Estimates are “anchored” by surveys</a:t>
            </a:r>
          </a:p>
          <a:p>
            <a:pPr lvl="1"/>
            <a:endParaRPr lang="en-US" sz="700" dirty="0">
              <a:highlight>
                <a:srgbClr val="FFFFFF"/>
              </a:highlight>
            </a:endParaRPr>
          </a:p>
          <a:p>
            <a:pPr lvl="1"/>
            <a:r>
              <a:rPr lang="en-US" sz="1600" dirty="0">
                <a:highlight>
                  <a:srgbClr val="FFFFFF"/>
                </a:highlight>
              </a:rPr>
              <a:t>Allows for estimates to be modified based on annual data, so we can see if we are continuing on the same trajectory, or shifting the line up or down</a:t>
            </a:r>
            <a:endParaRPr lang="en-US" sz="1600" b="1" u="sng" dirty="0">
              <a:solidFill>
                <a:schemeClr val="bg2"/>
              </a:solidFill>
              <a:highlight>
                <a:srgbClr val="FFFFFF"/>
              </a:highlight>
            </a:endParaRPr>
          </a:p>
          <a:p>
            <a:r>
              <a:rPr lang="en-US" sz="1600" b="1" u="sng" dirty="0">
                <a:solidFill>
                  <a:schemeClr val="bg2"/>
                </a:solidFill>
              </a:rPr>
              <a:t>Available Online for Open Use</a:t>
            </a:r>
          </a:p>
          <a:p>
            <a:pPr marL="257168" lvl="1" indent="0">
              <a:buNone/>
            </a:pPr>
            <a:endParaRPr lang="en-US" sz="1600" dirty="0"/>
          </a:p>
        </p:txBody>
      </p:sp>
      <p:sp>
        <p:nvSpPr>
          <p:cNvPr id="6" name="Text Placeholder 5"/>
          <p:cNvSpPr>
            <a:spLocks noGrp="1"/>
          </p:cNvSpPr>
          <p:nvPr>
            <p:ph type="body" sz="quarter" idx="14"/>
          </p:nvPr>
        </p:nvSpPr>
        <p:spPr/>
        <p:txBody>
          <a:bodyPr/>
          <a:lstStyle/>
          <a:p>
            <a:r>
              <a:rPr lang="en-US" sz="1800" dirty="0"/>
              <a:t>Modifications to the UNPD Model</a:t>
            </a:r>
          </a:p>
        </p:txBody>
      </p:sp>
    </p:spTree>
    <p:extLst>
      <p:ext uri="{BB962C8B-B14F-4D97-AF65-F5344CB8AC3E}">
        <p14:creationId xmlns:p14="http://schemas.microsoft.com/office/powerpoint/2010/main" val="230765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402E-DB20-4EAC-8751-17A4BB98923C}"/>
              </a:ext>
            </a:extLst>
          </p:cNvPr>
          <p:cNvSpPr>
            <a:spLocks noGrp="1"/>
          </p:cNvSpPr>
          <p:nvPr>
            <p:ph type="title"/>
          </p:nvPr>
        </p:nvSpPr>
        <p:spPr/>
        <p:txBody>
          <a:bodyPr>
            <a:normAutofit fontScale="90000"/>
          </a:bodyPr>
          <a:lstStyle/>
          <a:p>
            <a:r>
              <a:rPr lang="en-US" sz="3600" dirty="0"/>
              <a:t>Track20 Built on UNPD Framework to create the Family Planning Estimate Tool (FPET)</a:t>
            </a:r>
            <a:endParaRPr lang="en-US" dirty="0"/>
          </a:p>
        </p:txBody>
      </p:sp>
      <p:sp>
        <p:nvSpPr>
          <p:cNvPr id="3" name="Content Placeholder 2">
            <a:extLst>
              <a:ext uri="{FF2B5EF4-FFF2-40B4-BE49-F238E27FC236}">
                <a16:creationId xmlns:a16="http://schemas.microsoft.com/office/drawing/2014/main" id="{F389E624-2DF8-4D18-A8B2-0C583FCD0C80}"/>
              </a:ext>
            </a:extLst>
          </p:cNvPr>
          <p:cNvSpPr>
            <a:spLocks noGrp="1"/>
          </p:cNvSpPr>
          <p:nvPr>
            <p:ph sz="half" idx="1"/>
          </p:nvPr>
        </p:nvSpPr>
        <p:spPr>
          <a:xfrm>
            <a:off x="716756" y="2036425"/>
            <a:ext cx="7509510" cy="4448159"/>
          </a:xfrm>
          <a:ln>
            <a:noFill/>
          </a:ln>
        </p:spPr>
        <p:txBody>
          <a:bodyPr>
            <a:normAutofit/>
          </a:bodyPr>
          <a:lstStyle/>
          <a:p>
            <a:r>
              <a:rPr lang="en-US" sz="1800" dirty="0">
                <a:solidFill>
                  <a:schemeClr val="bg2"/>
                </a:solidFill>
              </a:rPr>
              <a:t>1. </a:t>
            </a:r>
            <a:r>
              <a:rPr lang="en-US" sz="1800" b="1" u="sng" dirty="0">
                <a:solidFill>
                  <a:schemeClr val="bg2"/>
                </a:solidFill>
              </a:rPr>
              <a:t>Databases</a:t>
            </a:r>
            <a:r>
              <a:rPr lang="en-US" sz="1800" u="sng" dirty="0">
                <a:solidFill>
                  <a:schemeClr val="bg2"/>
                </a:solidFill>
              </a:rPr>
              <a:t> </a:t>
            </a:r>
          </a:p>
          <a:p>
            <a:pPr marL="671503" lvl="1" indent="-285750"/>
            <a:r>
              <a:rPr lang="en-US" dirty="0"/>
              <a:t>UN database is larger </a:t>
            </a:r>
          </a:p>
          <a:p>
            <a:pPr marL="671503" lvl="1" indent="-285750"/>
            <a:r>
              <a:rPr lang="en-US" dirty="0"/>
              <a:t>Closes their database earlier than Track20</a:t>
            </a:r>
          </a:p>
          <a:p>
            <a:pPr lvl="1" indent="0">
              <a:buNone/>
            </a:pPr>
            <a:r>
              <a:rPr lang="en-US" dirty="0"/>
              <a:t> </a:t>
            </a:r>
          </a:p>
          <a:p>
            <a:r>
              <a:rPr lang="en-US" sz="1800" b="1" dirty="0">
                <a:solidFill>
                  <a:schemeClr val="bg2"/>
                </a:solidFill>
              </a:rPr>
              <a:t>2. </a:t>
            </a:r>
            <a:r>
              <a:rPr lang="en-US" sz="1800" b="1" u="sng" dirty="0">
                <a:solidFill>
                  <a:schemeClr val="bg2"/>
                </a:solidFill>
              </a:rPr>
              <a:t>Country dynamics</a:t>
            </a:r>
          </a:p>
          <a:p>
            <a:pPr marL="671503" lvl="1" indent="-285750"/>
            <a:r>
              <a:rPr lang="en-US" sz="1500" dirty="0"/>
              <a:t>UN treats all countries the same – if there is available data they will include it, unless specifically asked by the country not to.</a:t>
            </a:r>
          </a:p>
          <a:p>
            <a:pPr marL="671503" lvl="1" indent="-285750"/>
            <a:r>
              <a:rPr lang="en-US" sz="1500" dirty="0"/>
              <a:t>Track20 works with countries individually and is able to jointly make decisions to include additional data or exclude some data.</a:t>
            </a:r>
          </a:p>
          <a:p>
            <a:endParaRPr lang="en-US" u="sng" dirty="0">
              <a:solidFill>
                <a:schemeClr val="bg2"/>
              </a:solidFill>
            </a:endParaRPr>
          </a:p>
          <a:p>
            <a:r>
              <a:rPr lang="en-US" sz="1800" b="1" dirty="0">
                <a:solidFill>
                  <a:schemeClr val="bg2"/>
                </a:solidFill>
              </a:rPr>
              <a:t>3</a:t>
            </a:r>
            <a:r>
              <a:rPr lang="en-US" sz="1800" b="1" dirty="0">
                <a:solidFill>
                  <a:schemeClr val="bg2"/>
                </a:solidFill>
                <a:highlight>
                  <a:srgbClr val="FFFFFF"/>
                </a:highlight>
              </a:rPr>
              <a:t>. </a:t>
            </a:r>
            <a:r>
              <a:rPr lang="en-US" sz="1800" b="1" u="sng" dirty="0">
                <a:solidFill>
                  <a:schemeClr val="bg2"/>
                </a:solidFill>
              </a:rPr>
              <a:t>Lactational Amenorrhea Method (</a:t>
            </a:r>
            <a:r>
              <a:rPr lang="en-US" sz="1800" b="1" u="sng" dirty="0">
                <a:solidFill>
                  <a:schemeClr val="bg2"/>
                </a:solidFill>
                <a:highlight>
                  <a:srgbClr val="FFFFFF"/>
                </a:highlight>
              </a:rPr>
              <a:t>LAM) is recorded </a:t>
            </a:r>
            <a:r>
              <a:rPr lang="en-US" sz="1800" dirty="0">
                <a:highlight>
                  <a:srgbClr val="FFFFFF"/>
                </a:highlight>
              </a:rPr>
              <a:t>differently in select countries</a:t>
            </a:r>
          </a:p>
          <a:p>
            <a:endParaRPr lang="en-US" dirty="0"/>
          </a:p>
        </p:txBody>
      </p:sp>
      <p:sp>
        <p:nvSpPr>
          <p:cNvPr id="5" name="Slide Number Placeholder 4">
            <a:extLst>
              <a:ext uri="{FF2B5EF4-FFF2-40B4-BE49-F238E27FC236}">
                <a16:creationId xmlns:a16="http://schemas.microsoft.com/office/drawing/2014/main" id="{A6EF103E-F4BD-481B-A594-B41948901D54}"/>
              </a:ext>
            </a:extLst>
          </p:cNvPr>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11</a:t>
            </a:fld>
            <a:endParaRPr lang="en-US" dirty="0">
              <a:solidFill>
                <a:prstClr val="black"/>
              </a:solidFill>
            </a:endParaRPr>
          </a:p>
        </p:txBody>
      </p:sp>
      <p:cxnSp>
        <p:nvCxnSpPr>
          <p:cNvPr id="6" name="Straight Connector 5">
            <a:extLst>
              <a:ext uri="{FF2B5EF4-FFF2-40B4-BE49-F238E27FC236}">
                <a16:creationId xmlns:a16="http://schemas.microsoft.com/office/drawing/2014/main" id="{C2D528C6-9015-427B-838F-5D9D503285B3}"/>
              </a:ext>
            </a:extLst>
          </p:cNvPr>
          <p:cNvCxnSpPr>
            <a:cxnSpLocks/>
          </p:cNvCxnSpPr>
          <p:nvPr/>
        </p:nvCxnSpPr>
        <p:spPr>
          <a:xfrm>
            <a:off x="716756" y="2005937"/>
            <a:ext cx="7753350" cy="0"/>
          </a:xfrm>
          <a:prstGeom prst="line">
            <a:avLst/>
          </a:prstGeom>
          <a:ln w="19050">
            <a:solidFill>
              <a:schemeClr val="bg2"/>
            </a:solidFill>
          </a:ln>
        </p:spPr>
        <p:style>
          <a:lnRef idx="2">
            <a:schemeClr val="accent2"/>
          </a:lnRef>
          <a:fillRef idx="0">
            <a:schemeClr val="accent2"/>
          </a:fillRef>
          <a:effectRef idx="1">
            <a:schemeClr val="accent2"/>
          </a:effectRef>
          <a:fontRef idx="minor">
            <a:schemeClr val="tx1"/>
          </a:fontRef>
        </p:style>
      </p:cxnSp>
      <p:sp>
        <p:nvSpPr>
          <p:cNvPr id="8" name="Text Placeholder 5">
            <a:extLst>
              <a:ext uri="{FF2B5EF4-FFF2-40B4-BE49-F238E27FC236}">
                <a16:creationId xmlns:a16="http://schemas.microsoft.com/office/drawing/2014/main" id="{CE5CFBC4-AB4F-40E1-BACC-A4A071D840F2}"/>
              </a:ext>
            </a:extLst>
          </p:cNvPr>
          <p:cNvSpPr txBox="1">
            <a:spLocks/>
          </p:cNvSpPr>
          <p:nvPr/>
        </p:nvSpPr>
        <p:spPr>
          <a:xfrm>
            <a:off x="716756" y="1652490"/>
            <a:ext cx="7577138" cy="195263"/>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Key Differences </a:t>
            </a:r>
          </a:p>
        </p:txBody>
      </p:sp>
    </p:spTree>
    <p:extLst>
      <p:ext uri="{BB962C8B-B14F-4D97-AF65-F5344CB8AC3E}">
        <p14:creationId xmlns:p14="http://schemas.microsoft.com/office/powerpoint/2010/main" val="18401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E06A-16EE-41F6-B55E-0A4264C3AD09}"/>
              </a:ext>
            </a:extLst>
          </p:cNvPr>
          <p:cNvSpPr>
            <a:spLocks noGrp="1"/>
          </p:cNvSpPr>
          <p:nvPr>
            <p:ph type="title"/>
          </p:nvPr>
        </p:nvSpPr>
        <p:spPr>
          <a:xfrm>
            <a:off x="783775" y="365130"/>
            <a:ext cx="7576459" cy="675106"/>
          </a:xfrm>
        </p:spPr>
        <p:txBody>
          <a:bodyPr/>
          <a:lstStyle/>
          <a:p>
            <a:r>
              <a:rPr lang="en-US" dirty="0"/>
              <a:t>What is FPET?</a:t>
            </a:r>
          </a:p>
        </p:txBody>
      </p:sp>
      <p:sp>
        <p:nvSpPr>
          <p:cNvPr id="3" name="Content Placeholder 2">
            <a:extLst>
              <a:ext uri="{FF2B5EF4-FFF2-40B4-BE49-F238E27FC236}">
                <a16:creationId xmlns:a16="http://schemas.microsoft.com/office/drawing/2014/main" id="{EBC491A8-770A-4A87-A372-60B20E8E32E9}"/>
              </a:ext>
            </a:extLst>
          </p:cNvPr>
          <p:cNvSpPr>
            <a:spLocks noGrp="1"/>
          </p:cNvSpPr>
          <p:nvPr>
            <p:ph idx="1"/>
          </p:nvPr>
        </p:nvSpPr>
        <p:spPr>
          <a:xfrm>
            <a:off x="783775" y="1040236"/>
            <a:ext cx="7576459" cy="1233181"/>
          </a:xfrm>
        </p:spPr>
        <p:txBody>
          <a:bodyPr>
            <a:normAutofit lnSpcReduction="10000"/>
          </a:bodyPr>
          <a:lstStyle/>
          <a:p>
            <a:r>
              <a:rPr lang="en-US" dirty="0"/>
              <a:t>FPET is designed to use </a:t>
            </a:r>
            <a:r>
              <a:rPr lang="en-US" dirty="0">
                <a:solidFill>
                  <a:schemeClr val="bg2"/>
                </a:solidFill>
              </a:rPr>
              <a:t>all available data </a:t>
            </a:r>
            <a:r>
              <a:rPr lang="en-US" dirty="0"/>
              <a:t>to develop annual estimates of three indicators commonly used to track progress in a family planning program </a:t>
            </a:r>
            <a:r>
              <a:rPr lang="en-US" dirty="0">
                <a:solidFill>
                  <a:schemeClr val="bg2"/>
                </a:solidFill>
              </a:rPr>
              <a:t>beyond the date of the last survey and into the future.</a:t>
            </a:r>
          </a:p>
          <a:p>
            <a:endParaRPr lang="en-US" dirty="0">
              <a:solidFill>
                <a:schemeClr val="bg2"/>
              </a:solidFill>
            </a:endParaRPr>
          </a:p>
        </p:txBody>
      </p:sp>
      <p:sp>
        <p:nvSpPr>
          <p:cNvPr id="4" name="Slide Number Placeholder 3">
            <a:extLst>
              <a:ext uri="{FF2B5EF4-FFF2-40B4-BE49-F238E27FC236}">
                <a16:creationId xmlns:a16="http://schemas.microsoft.com/office/drawing/2014/main" id="{8957B429-BEE8-4DF4-A8B8-8CEF89B87D41}"/>
              </a:ext>
            </a:extLst>
          </p:cNvPr>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12</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567F46B4-96C7-4029-BB20-158071FFDE9A}"/>
                  </a:ext>
                </a:extLst>
              </p:cNvPr>
              <p:cNvGraphicFramePr>
                <a:graphicFrameLocks noGrp="1"/>
              </p:cNvGraphicFramePr>
              <p:nvPr/>
            </p:nvGraphicFramePr>
            <p:xfrm>
              <a:off x="469782" y="2514902"/>
              <a:ext cx="8456103" cy="3083560"/>
            </p:xfrm>
            <a:graphic>
              <a:graphicData uri="http://schemas.openxmlformats.org/drawingml/2006/table">
                <a:tbl>
                  <a:tblPr firstRow="1" bandRow="1">
                    <a:tableStyleId>{5C22544A-7EE6-4342-B048-85BDC9FD1C3A}</a:tableStyleId>
                  </a:tblPr>
                  <a:tblGrid>
                    <a:gridCol w="2306974">
                      <a:extLst>
                        <a:ext uri="{9D8B030D-6E8A-4147-A177-3AD203B41FA5}">
                          <a16:colId xmlns:a16="http://schemas.microsoft.com/office/drawing/2014/main" val="3437680372"/>
                        </a:ext>
                      </a:extLst>
                    </a:gridCol>
                    <a:gridCol w="6149129">
                      <a:extLst>
                        <a:ext uri="{9D8B030D-6E8A-4147-A177-3AD203B41FA5}">
                          <a16:colId xmlns:a16="http://schemas.microsoft.com/office/drawing/2014/main" val="1609788272"/>
                        </a:ext>
                      </a:extLst>
                    </a:gridCol>
                  </a:tblGrid>
                  <a:tr h="370840">
                    <a:tc gridSpan="2">
                      <a:txBody>
                        <a:bodyPr/>
                        <a:lstStyle/>
                        <a:p>
                          <a:pPr algn="l"/>
                          <a:r>
                            <a:rPr lang="en-US" sz="1600" b="1" dirty="0">
                              <a:effectLst/>
                              <a:latin typeface="Calibri" panose="020F0502020204030204" pitchFamily="34" charset="0"/>
                              <a:ea typeface="Calibri" panose="020F0502020204030204" pitchFamily="34" charset="0"/>
                              <a:cs typeface="Times New Roman" panose="02020603050405020304" pitchFamily="18" charset="0"/>
                            </a:rPr>
                            <a:t>FPET calculates annual estimates for 3 common FP indicators:</a:t>
                          </a:r>
                          <a:endParaRPr lang="en-US" sz="1600" dirty="0"/>
                        </a:p>
                      </a:txBody>
                      <a:tcPr/>
                    </a:tc>
                    <a:tc hMerge="1">
                      <a:txBody>
                        <a:bodyPr/>
                        <a:lstStyle/>
                        <a:p>
                          <a:endParaRPr lang="en-US" dirty="0"/>
                        </a:p>
                      </a:txBody>
                      <a:tcPr/>
                    </a:tc>
                    <a:extLst>
                      <a:ext uri="{0D108BD9-81ED-4DB2-BD59-A6C34878D82A}">
                        <a16:rowId xmlns:a16="http://schemas.microsoft.com/office/drawing/2014/main" val="13660132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Modern Contraceptive Prevalence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CPR)</a:t>
                          </a:r>
                        </a:p>
                        <a:p>
                          <a:endParaRPr 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effectLst/>
                              <a:ea typeface="Calibri" panose="020F0502020204030204" pitchFamily="34" charset="0"/>
                              <a:cs typeface="Times New Roman" panose="02020603050405020304" pitchFamily="18" charset="0"/>
                            </a:rPr>
                            <a:t>m</a:t>
                          </a:r>
                          <a14:m>
                            <m:oMath xmlns:m="http://schemas.openxmlformats.org/officeDocument/2006/math">
                              <m:r>
                                <a:rPr lang="en-US" sz="1500" i="1" smtClean="0">
                                  <a:effectLst/>
                                  <a:latin typeface="Cambria Math" panose="02040503050406030204" pitchFamily="18" charset="0"/>
                                  <a:ea typeface="Calibri" panose="020F0502020204030204" pitchFamily="34" charset="0"/>
                                  <a:cs typeface="Times New Roman" panose="02020603050405020304" pitchFamily="18" charset="0"/>
                                </a:rPr>
                                <m:t>𝐶𝑃</m:t>
                              </m:r>
                              <m:r>
                                <a:rPr lang="en-US" sz="15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using</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modern</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contraception</m:t>
                                  </m:r>
                                </m:num>
                                <m:den>
                                  <m:r>
                                    <m:rPr>
                                      <m:nor/>
                                    </m:rPr>
                                    <a:rPr lang="en-US" sz="1500">
                                      <a:effectLst/>
                                      <a:latin typeface="Calibri" panose="020F0502020204030204" pitchFamily="34" charset="0"/>
                                      <a:ea typeface="Calibri" panose="020F0502020204030204" pitchFamily="34" charset="0"/>
                                      <a:cs typeface="Times New Roman" panose="02020603050405020304" pitchFamily="18" charset="0"/>
                                    </a:rPr>
                                    <m:t>total</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𝑖𝑛𝑐𝑙𝑢𝑑𝑖𝑛𝑔</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𝑡𝑟𝑎𝑑𝑖𝑡𝑖𝑜𝑛𝑎𝑙</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𝑢𝑠𝑒𝑟𝑠</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txBody>
                      <a:tcPr/>
                    </a:tc>
                    <a:extLst>
                      <a:ext uri="{0D108BD9-81ED-4DB2-BD59-A6C34878D82A}">
                        <a16:rowId xmlns:a16="http://schemas.microsoft.com/office/drawing/2014/main" val="140857108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Unmet Need for Modern Methods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unmet need)</a:t>
                          </a:r>
                        </a:p>
                        <a:p>
                          <a:endParaRPr lang="en-US" sz="1600" dirty="0"/>
                        </a:p>
                      </a:txBody>
                      <a:tcPr/>
                    </a:tc>
                    <a:tc>
                      <a:txBody>
                        <a:bodyPr/>
                        <a:lstStyle/>
                        <a:p>
                          <a14:m>
                            <m:oMath xmlns:m="http://schemas.openxmlformats.org/officeDocument/2006/math">
                              <m:r>
                                <a:rPr lang="en-US" sz="1500" i="1" smtClean="0">
                                  <a:effectLst/>
                                  <a:latin typeface="Cambria Math" panose="02040503050406030204" pitchFamily="18" charset="0"/>
                                  <a:ea typeface="Calibri" panose="020F0502020204030204" pitchFamily="34" charset="0"/>
                                  <a:cs typeface="Times New Roman" panose="02020603050405020304" pitchFamily="18" charset="0"/>
                                </a:rPr>
                                <m:t>𝑈𝑀𝑁</m:t>
                              </m:r>
                              <m:r>
                                <a:rPr lang="en-US" sz="15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en-US" sz="15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with</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unmet</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need</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for</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modern</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including</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traditional</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users</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m:t>
                                  </m:r>
                                </m:num>
                                <m:den>
                                  <m:r>
                                    <m:rPr>
                                      <m:nor/>
                                    </m:rPr>
                                    <a:rPr lang="en-US" sz="1500">
                                      <a:effectLst/>
                                      <a:latin typeface="Calibri" panose="020F0502020204030204" pitchFamily="34" charset="0"/>
                                      <a:ea typeface="Calibri" panose="020F0502020204030204" pitchFamily="34" charset="0"/>
                                      <a:cs typeface="Times New Roman" panose="02020603050405020304" pitchFamily="18" charset="0"/>
                                    </a:rPr>
                                    <m:t>total</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den>
                              </m:f>
                            </m:oMath>
                          </a14:m>
                          <a:r>
                            <a:rPr lang="en-US" sz="1500" dirty="0"/>
                            <a:t> </a:t>
                          </a:r>
                        </a:p>
                      </a:txBody>
                      <a:tcPr/>
                    </a:tc>
                    <a:extLst>
                      <a:ext uri="{0D108BD9-81ED-4DB2-BD59-A6C34878D82A}">
                        <a16:rowId xmlns:a16="http://schemas.microsoft.com/office/drawing/2014/main" val="96273973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Demand for Family Planning Satisfied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satisfied by any method)</a:t>
                          </a:r>
                          <a:endParaRPr lang="en-US" sz="1600" b="0" dirty="0"/>
                        </a:p>
                      </a:txBody>
                      <a:tcPr/>
                    </a:tc>
                    <a:tc>
                      <a:txBody>
                        <a:bodyPr/>
                        <a:lstStyle/>
                        <a:p>
                          <a:pPr/>
                          <a14:m>
                            <m:oMathPara xmlns:m="http://schemas.openxmlformats.org/officeDocument/2006/math">
                              <m:oMathParaPr>
                                <m:jc m:val="centerGroup"/>
                              </m:oMathParaPr>
                              <m:oMath xmlns:m="http://schemas.openxmlformats.org/officeDocument/2006/math">
                                <m:r>
                                  <a:rPr lang="en-US" sz="1500" i="1" smtClean="0">
                                    <a:effectLst/>
                                    <a:latin typeface="Cambria Math" panose="02040503050406030204" pitchFamily="18" charset="0"/>
                                    <a:ea typeface="Calibri" panose="020F0502020204030204" pitchFamily="34" charset="0"/>
                                    <a:cs typeface="Times New Roman" panose="02020603050405020304" pitchFamily="18" charset="0"/>
                                  </a:rPr>
                                  <m:t>𝐷𝑆</m:t>
                                </m:r>
                                <m:d>
                                  <m:d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500" i="1">
                                        <a:effectLst/>
                                        <a:latin typeface="Cambria Math" panose="02040503050406030204" pitchFamily="18" charset="0"/>
                                        <a:ea typeface="Calibri" panose="020F0502020204030204" pitchFamily="34" charset="0"/>
                                        <a:cs typeface="Times New Roman" panose="02020603050405020304" pitchFamily="18" charset="0"/>
                                      </a:rPr>
                                      <m:t>𝑀𝑜𝑑</m:t>
                                    </m:r>
                                  </m:e>
                                </m:d>
                                <m:r>
                                  <a:rPr lang="en-US"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using</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modern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contraception</m:t>
                                    </m:r>
                                  </m:num>
                                  <m:den>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number</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of</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women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using</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contraception</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and</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with</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unmet</m:t>
                                    </m:r>
                                    <m:r>
                                      <m:rPr>
                                        <m:nor/>
                                      </m:rPr>
                                      <a:rPr lang="en-US" sz="15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a:effectLst/>
                                        <a:latin typeface="Calibri" panose="020F0502020204030204" pitchFamily="34" charset="0"/>
                                        <a:ea typeface="Calibri" panose="020F0502020204030204" pitchFamily="34" charset="0"/>
                                        <a:cs typeface="Times New Roman" panose="02020603050405020304" pitchFamily="18" charset="0"/>
                                      </a:rPr>
                                      <m:t>need</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for</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500" b="0" i="0" smtClean="0">
                                        <a:effectLst/>
                                        <a:latin typeface="Calibri" panose="020F0502020204030204" pitchFamily="34" charset="0"/>
                                        <a:ea typeface="Calibri" panose="020F0502020204030204" pitchFamily="34" charset="0"/>
                                        <a:cs typeface="Times New Roman" panose="02020603050405020304" pitchFamily="18" charset="0"/>
                                      </a:rPr>
                                      <m:t>modern</m:t>
                                    </m:r>
                                  </m:den>
                                </m:f>
                              </m:oMath>
                            </m:oMathPara>
                          </a14:m>
                          <a:endParaRPr lang="en-US" sz="1500" dirty="0"/>
                        </a:p>
                      </a:txBody>
                      <a:tcPr/>
                    </a:tc>
                    <a:extLst>
                      <a:ext uri="{0D108BD9-81ED-4DB2-BD59-A6C34878D82A}">
                        <a16:rowId xmlns:a16="http://schemas.microsoft.com/office/drawing/2014/main" val="3879930864"/>
                      </a:ext>
                    </a:extLst>
                  </a:tr>
                </a:tbl>
              </a:graphicData>
            </a:graphic>
          </p:graphicFrame>
        </mc:Choice>
        <mc:Fallback xmlns="">
          <p:graphicFrame>
            <p:nvGraphicFramePr>
              <p:cNvPr id="7" name="Table 6">
                <a:extLst>
                  <a:ext uri="{FF2B5EF4-FFF2-40B4-BE49-F238E27FC236}">
                    <a16:creationId xmlns:a16="http://schemas.microsoft.com/office/drawing/2014/main" id="{567F46B4-96C7-4029-BB20-158071FFDE9A}"/>
                  </a:ext>
                </a:extLst>
              </p:cNvPr>
              <p:cNvGraphicFramePr>
                <a:graphicFrameLocks noGrp="1"/>
              </p:cNvGraphicFramePr>
              <p:nvPr/>
            </p:nvGraphicFramePr>
            <p:xfrm>
              <a:off x="469782" y="2514902"/>
              <a:ext cx="8456103" cy="3083560"/>
            </p:xfrm>
            <a:graphic>
              <a:graphicData uri="http://schemas.openxmlformats.org/drawingml/2006/table">
                <a:tbl>
                  <a:tblPr firstRow="1" bandRow="1">
                    <a:tableStyleId>{5C22544A-7EE6-4342-B048-85BDC9FD1C3A}</a:tableStyleId>
                  </a:tblPr>
                  <a:tblGrid>
                    <a:gridCol w="2306974">
                      <a:extLst>
                        <a:ext uri="{9D8B030D-6E8A-4147-A177-3AD203B41FA5}">
                          <a16:colId xmlns:a16="http://schemas.microsoft.com/office/drawing/2014/main" val="3437680372"/>
                        </a:ext>
                      </a:extLst>
                    </a:gridCol>
                    <a:gridCol w="6149129">
                      <a:extLst>
                        <a:ext uri="{9D8B030D-6E8A-4147-A177-3AD203B41FA5}">
                          <a16:colId xmlns:a16="http://schemas.microsoft.com/office/drawing/2014/main" val="1609788272"/>
                        </a:ext>
                      </a:extLst>
                    </a:gridCol>
                  </a:tblGrid>
                  <a:tr h="370840">
                    <a:tc gridSpan="2">
                      <a:txBody>
                        <a:bodyPr/>
                        <a:lstStyle/>
                        <a:p>
                          <a:pPr algn="l"/>
                          <a:r>
                            <a:rPr lang="en-US" sz="1600" b="1" dirty="0">
                              <a:effectLst/>
                              <a:latin typeface="Calibri" panose="020F0502020204030204" pitchFamily="34" charset="0"/>
                              <a:ea typeface="Calibri" panose="020F0502020204030204" pitchFamily="34" charset="0"/>
                              <a:cs typeface="Times New Roman" panose="02020603050405020304" pitchFamily="18" charset="0"/>
                            </a:rPr>
                            <a:t>FPET calculates annual estimates for 3 common FP indicators:</a:t>
                          </a:r>
                          <a:endParaRPr lang="en-US" sz="1600" dirty="0"/>
                        </a:p>
                      </a:txBody>
                      <a:tcPr/>
                    </a:tc>
                    <a:tc hMerge="1">
                      <a:txBody>
                        <a:bodyPr/>
                        <a:lstStyle/>
                        <a:p>
                          <a:endParaRPr lang="en-US" dirty="0"/>
                        </a:p>
                      </a:txBody>
                      <a:tcPr/>
                    </a:tc>
                    <a:extLst>
                      <a:ext uri="{0D108BD9-81ED-4DB2-BD59-A6C34878D82A}">
                        <a16:rowId xmlns:a16="http://schemas.microsoft.com/office/drawing/2014/main" val="1366013221"/>
                      </a:ext>
                    </a:extLst>
                  </a:tr>
                  <a:tr h="8229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Modern Contraceptive Prevalence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CPR)</a:t>
                          </a:r>
                        </a:p>
                        <a:p>
                          <a:endParaRPr lang="en-US" sz="1600" dirty="0"/>
                        </a:p>
                      </a:txBody>
                      <a:tcPr/>
                    </a:tc>
                    <a:tc>
                      <a:txBody>
                        <a:bodyPr/>
                        <a:lstStyle/>
                        <a:p>
                          <a:endParaRPr lang="en-US"/>
                        </a:p>
                      </a:txBody>
                      <a:tcPr>
                        <a:blipFill>
                          <a:blip r:embed="rId3"/>
                          <a:stretch>
                            <a:fillRect l="-37661" t="-46667" r="-396" b="-239259"/>
                          </a:stretch>
                        </a:blipFill>
                      </a:tcPr>
                    </a:tc>
                    <a:extLst>
                      <a:ext uri="{0D108BD9-81ED-4DB2-BD59-A6C34878D82A}">
                        <a16:rowId xmlns:a16="http://schemas.microsoft.com/office/drawing/2014/main" val="1408571084"/>
                      </a:ext>
                    </a:extLst>
                  </a:tr>
                  <a:tr h="1066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Unmet Need for Modern Methods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unmet need)</a:t>
                          </a:r>
                        </a:p>
                        <a:p>
                          <a:endParaRPr lang="en-US" sz="1600" dirty="0"/>
                        </a:p>
                      </a:txBody>
                      <a:tcPr/>
                    </a:tc>
                    <a:tc>
                      <a:txBody>
                        <a:bodyPr/>
                        <a:lstStyle/>
                        <a:p>
                          <a:endParaRPr lang="en-US"/>
                        </a:p>
                      </a:txBody>
                      <a:tcPr>
                        <a:blipFill>
                          <a:blip r:embed="rId3"/>
                          <a:stretch>
                            <a:fillRect l="-37661" t="-112500" r="-396" b="-83523"/>
                          </a:stretch>
                        </a:blipFill>
                      </a:tcPr>
                    </a:tc>
                    <a:extLst>
                      <a:ext uri="{0D108BD9-81ED-4DB2-BD59-A6C34878D82A}">
                        <a16:rowId xmlns:a16="http://schemas.microsoft.com/office/drawing/2014/main" val="962739730"/>
                      </a:ext>
                    </a:extLst>
                  </a:tr>
                  <a:tr h="8229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Demand for Family Planning Satisfied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(or satisfied by any method)</a:t>
                          </a:r>
                          <a:endParaRPr lang="en-US" sz="1600" b="0" dirty="0"/>
                        </a:p>
                      </a:txBody>
                      <a:tcPr/>
                    </a:tc>
                    <a:tc>
                      <a:txBody>
                        <a:bodyPr/>
                        <a:lstStyle/>
                        <a:p>
                          <a:endParaRPr lang="en-US"/>
                        </a:p>
                      </a:txBody>
                      <a:tcPr>
                        <a:blipFill>
                          <a:blip r:embed="rId3"/>
                          <a:stretch>
                            <a:fillRect l="-37661" t="-277037" r="-396" b="-8889"/>
                          </a:stretch>
                        </a:blipFill>
                      </a:tcPr>
                    </a:tc>
                    <a:extLst>
                      <a:ext uri="{0D108BD9-81ED-4DB2-BD59-A6C34878D82A}">
                        <a16:rowId xmlns:a16="http://schemas.microsoft.com/office/drawing/2014/main" val="3879930864"/>
                      </a:ext>
                    </a:extLst>
                  </a:tr>
                </a:tbl>
              </a:graphicData>
            </a:graphic>
          </p:graphicFrame>
        </mc:Fallback>
      </mc:AlternateContent>
    </p:spTree>
    <p:extLst>
      <p:ext uri="{BB962C8B-B14F-4D97-AF65-F5344CB8AC3E}">
        <p14:creationId xmlns:p14="http://schemas.microsoft.com/office/powerpoint/2010/main" val="76011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5" y="365129"/>
            <a:ext cx="7576459" cy="606421"/>
          </a:xfrm>
        </p:spPr>
        <p:txBody>
          <a:bodyPr/>
          <a:lstStyle/>
          <a:p>
            <a:r>
              <a:rPr lang="en-US" dirty="0"/>
              <a:t>Model Methodology</a:t>
            </a:r>
          </a:p>
        </p:txBody>
      </p:sp>
      <p:sp>
        <p:nvSpPr>
          <p:cNvPr id="3" name="Content Placeholder 2"/>
          <p:cNvSpPr>
            <a:spLocks noGrp="1"/>
          </p:cNvSpPr>
          <p:nvPr>
            <p:ph idx="1"/>
          </p:nvPr>
        </p:nvSpPr>
        <p:spPr>
          <a:xfrm>
            <a:off x="287383" y="1066800"/>
            <a:ext cx="8621486" cy="5216434"/>
          </a:xfrm>
        </p:spPr>
        <p:txBody>
          <a:bodyPr>
            <a:noAutofit/>
          </a:bodyPr>
          <a:lstStyle/>
          <a:p>
            <a:pPr marL="0" indent="0" algn="ctr">
              <a:lnSpc>
                <a:spcPct val="100000"/>
              </a:lnSpc>
              <a:spcBef>
                <a:spcPts val="0"/>
              </a:spcBef>
              <a:buNone/>
            </a:pPr>
            <a:r>
              <a:rPr lang="en-US" sz="2000" b="1" dirty="0"/>
              <a:t>The UNPD Model &amp; Track20’s FPET are both  </a:t>
            </a:r>
          </a:p>
          <a:p>
            <a:pPr marL="0" indent="0" algn="ctr">
              <a:lnSpc>
                <a:spcPct val="100000"/>
              </a:lnSpc>
              <a:spcBef>
                <a:spcPts val="0"/>
              </a:spcBef>
              <a:buNone/>
            </a:pPr>
            <a:r>
              <a:rPr lang="en-US" sz="2000" b="1" dirty="0"/>
              <a:t>“Bayesian hierarchical models”</a:t>
            </a:r>
          </a:p>
          <a:p>
            <a:pPr marL="0" indent="0">
              <a:lnSpc>
                <a:spcPct val="100000"/>
              </a:lnSpc>
              <a:spcBef>
                <a:spcPts val="0"/>
              </a:spcBef>
              <a:buNone/>
            </a:pPr>
            <a:endParaRPr lang="en-US" sz="2000" dirty="0"/>
          </a:p>
          <a:p>
            <a:pPr marL="0" indent="0">
              <a:lnSpc>
                <a:spcPct val="100000"/>
              </a:lnSpc>
              <a:spcBef>
                <a:spcPts val="0"/>
              </a:spcBef>
              <a:buNone/>
            </a:pPr>
            <a:r>
              <a:rPr lang="en-US" sz="2000" dirty="0"/>
              <a:t>A  Bayesian hierarchical model is a statistical model that estimates the likelihood of a given result based on prior observed values and is informed by data at multiple levels. </a:t>
            </a:r>
          </a:p>
          <a:p>
            <a:pPr marL="0" indent="0">
              <a:lnSpc>
                <a:spcPct val="100000"/>
              </a:lnSpc>
              <a:spcBef>
                <a:spcPts val="0"/>
              </a:spcBef>
              <a:buNone/>
            </a:pPr>
            <a:endParaRPr lang="en-US" sz="2000" dirty="0"/>
          </a:p>
          <a:p>
            <a:pPr marL="0" indent="0">
              <a:lnSpc>
                <a:spcPct val="100000"/>
              </a:lnSpc>
              <a:spcBef>
                <a:spcPts val="0"/>
              </a:spcBef>
              <a:buNone/>
            </a:pPr>
            <a:r>
              <a:rPr lang="en-US" sz="2000" dirty="0"/>
              <a:t>For the purpose of producing annual estimates of contraceptive prevalence, these models incorporate:</a:t>
            </a:r>
          </a:p>
          <a:p>
            <a:pPr>
              <a:lnSpc>
                <a:spcPct val="100000"/>
              </a:lnSpc>
              <a:spcBef>
                <a:spcPts val="0"/>
              </a:spcBef>
              <a:buFont typeface="Wingdings" panose="05000000000000000000" pitchFamily="2" charset="2"/>
              <a:buChar char="ü"/>
            </a:pPr>
            <a:r>
              <a:rPr lang="en-US" sz="2000" dirty="0"/>
              <a:t>multiple sources of data </a:t>
            </a:r>
            <a:r>
              <a:rPr lang="en-US" sz="2000" dirty="0">
                <a:solidFill>
                  <a:schemeClr val="bg2"/>
                </a:solidFill>
              </a:rPr>
              <a:t>(</a:t>
            </a:r>
            <a:r>
              <a:rPr lang="en-US" sz="2000" i="1" dirty="0">
                <a:solidFill>
                  <a:schemeClr val="bg2"/>
                </a:solidFill>
              </a:rPr>
              <a:t>surveys: National, DHS, MICS, PMA, Service Statistics</a:t>
            </a:r>
            <a:r>
              <a:rPr lang="en-US" sz="2000" dirty="0">
                <a:solidFill>
                  <a:schemeClr val="bg2"/>
                </a:solidFill>
              </a:rPr>
              <a:t>) </a:t>
            </a:r>
          </a:p>
          <a:p>
            <a:pPr>
              <a:lnSpc>
                <a:spcPct val="100000"/>
              </a:lnSpc>
              <a:spcBef>
                <a:spcPts val="0"/>
              </a:spcBef>
              <a:buFont typeface="Wingdings" panose="05000000000000000000" pitchFamily="2" charset="2"/>
              <a:buChar char="ü"/>
            </a:pPr>
            <a:r>
              <a:rPr lang="en-US" sz="2000" dirty="0"/>
              <a:t>data points over time </a:t>
            </a:r>
            <a:r>
              <a:rPr lang="en-US" sz="2000" dirty="0">
                <a:solidFill>
                  <a:schemeClr val="bg2"/>
                </a:solidFill>
              </a:rPr>
              <a:t>(</a:t>
            </a:r>
            <a:r>
              <a:rPr lang="en-US" sz="2000" i="1" dirty="0">
                <a:solidFill>
                  <a:schemeClr val="bg2"/>
                </a:solidFill>
              </a:rPr>
              <a:t>survey results and trends: CPR, mCPR, Unmet Need</a:t>
            </a:r>
            <a:r>
              <a:rPr lang="en-US" sz="2000" dirty="0">
                <a:solidFill>
                  <a:schemeClr val="bg2"/>
                </a:solidFill>
              </a:rPr>
              <a:t>) </a:t>
            </a:r>
          </a:p>
          <a:p>
            <a:pPr>
              <a:lnSpc>
                <a:spcPct val="100000"/>
              </a:lnSpc>
              <a:spcBef>
                <a:spcPts val="0"/>
              </a:spcBef>
              <a:buFont typeface="Wingdings" panose="05000000000000000000" pitchFamily="2" charset="2"/>
              <a:buChar char="ü"/>
            </a:pPr>
            <a:r>
              <a:rPr lang="en-US" sz="2000" dirty="0"/>
              <a:t>different levels of data </a:t>
            </a:r>
            <a:r>
              <a:rPr lang="en-US" sz="2000" dirty="0">
                <a:solidFill>
                  <a:schemeClr val="bg2"/>
                </a:solidFill>
              </a:rPr>
              <a:t>(</a:t>
            </a:r>
            <a:r>
              <a:rPr lang="en-US" sz="2000" i="1" dirty="0">
                <a:solidFill>
                  <a:schemeClr val="bg2"/>
                </a:solidFill>
              </a:rPr>
              <a:t>country/regional/global</a:t>
            </a:r>
            <a:r>
              <a:rPr lang="en-US" sz="2000" dirty="0">
                <a:solidFill>
                  <a:schemeClr val="bg2"/>
                </a:solidFill>
              </a:rPr>
              <a:t>) </a:t>
            </a:r>
          </a:p>
          <a:p>
            <a:pPr marL="0" indent="0">
              <a:lnSpc>
                <a:spcPct val="100000"/>
              </a:lnSpc>
              <a:spcBef>
                <a:spcPts val="0"/>
              </a:spcBef>
              <a:buNone/>
            </a:pPr>
            <a:endParaRPr lang="en-US" sz="2000" dirty="0"/>
          </a:p>
          <a:p>
            <a:pPr marL="0" indent="0">
              <a:lnSpc>
                <a:spcPct val="100000"/>
              </a:lnSpc>
              <a:spcBef>
                <a:spcPts val="0"/>
              </a:spcBef>
              <a:buNone/>
            </a:pPr>
            <a:r>
              <a:rPr lang="en-US" sz="2000" dirty="0"/>
              <a:t>Using this information, the model aims to provide the best estimate of each indicator given all available data and an estimate of the confidence interval around each data point.  </a:t>
            </a:r>
            <a:endParaRPr lang="en-US" sz="2000" dirty="0">
              <a:solidFill>
                <a:schemeClr val="bg2"/>
              </a:solidFill>
            </a:endParaRPr>
          </a:p>
        </p:txBody>
      </p:sp>
    </p:spTree>
    <p:extLst>
      <p:ext uri="{BB962C8B-B14F-4D97-AF65-F5344CB8AC3E}">
        <p14:creationId xmlns:p14="http://schemas.microsoft.com/office/powerpoint/2010/main" val="285465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621" y="529232"/>
            <a:ext cx="3293470" cy="1324444"/>
          </a:xfrm>
        </p:spPr>
        <p:txBody>
          <a:bodyPr>
            <a:noAutofit/>
          </a:bodyPr>
          <a:lstStyle/>
          <a:p>
            <a:r>
              <a:rPr lang="en-US" sz="3200" dirty="0"/>
              <a:t>Incorporating Multiple Data Sources and Levels</a:t>
            </a:r>
          </a:p>
        </p:txBody>
      </p:sp>
      <p:sp>
        <p:nvSpPr>
          <p:cNvPr id="2" name="Content Placeholder 1"/>
          <p:cNvSpPr>
            <a:spLocks noGrp="1"/>
          </p:cNvSpPr>
          <p:nvPr>
            <p:ph sz="half" idx="1"/>
          </p:nvPr>
        </p:nvSpPr>
        <p:spPr>
          <a:xfrm>
            <a:off x="50621" y="1853676"/>
            <a:ext cx="3384910" cy="4448159"/>
          </a:xfrm>
        </p:spPr>
        <p:txBody>
          <a:bodyPr anchor="ctr"/>
          <a:lstStyle/>
          <a:p>
            <a:r>
              <a:rPr lang="en-US" dirty="0"/>
              <a:t>FPET uses data from a wide range of sources to inform annual estimates of key family planning indicators. </a:t>
            </a:r>
          </a:p>
          <a:p>
            <a:r>
              <a:rPr lang="en-US" dirty="0"/>
              <a:t>Sources include: </a:t>
            </a:r>
          </a:p>
          <a:p>
            <a:pPr marL="342900" indent="-342900">
              <a:buFont typeface="Arial" panose="020B0604020202020204" pitchFamily="34" charset="0"/>
              <a:buChar char="•"/>
            </a:pPr>
            <a:r>
              <a:rPr lang="en-US" dirty="0">
                <a:solidFill>
                  <a:schemeClr val="bg2"/>
                </a:solidFill>
              </a:rPr>
              <a:t>DHS</a:t>
            </a:r>
          </a:p>
          <a:p>
            <a:pPr marL="342900" indent="-342900">
              <a:buFont typeface="Arial" panose="020B0604020202020204" pitchFamily="34" charset="0"/>
              <a:buChar char="•"/>
            </a:pPr>
            <a:r>
              <a:rPr lang="en-US" dirty="0">
                <a:solidFill>
                  <a:schemeClr val="bg2"/>
                </a:solidFill>
              </a:rPr>
              <a:t>National and International Surveys</a:t>
            </a:r>
          </a:p>
          <a:p>
            <a:pPr marL="342900" indent="-342900">
              <a:buFont typeface="Arial" panose="020B0604020202020204" pitchFamily="34" charset="0"/>
              <a:buChar char="•"/>
            </a:pPr>
            <a:r>
              <a:rPr lang="en-US" dirty="0">
                <a:solidFill>
                  <a:schemeClr val="bg2"/>
                </a:solidFill>
              </a:rPr>
              <a:t>MICS</a:t>
            </a:r>
          </a:p>
          <a:p>
            <a:pPr marL="342900" indent="-342900">
              <a:buFont typeface="Arial" panose="020B0604020202020204" pitchFamily="34" charset="0"/>
              <a:buChar char="•"/>
            </a:pPr>
            <a:r>
              <a:rPr lang="en-US" dirty="0">
                <a:solidFill>
                  <a:schemeClr val="bg2"/>
                </a:solidFill>
              </a:rPr>
              <a:t>PMA2020</a:t>
            </a:r>
          </a:p>
          <a:p>
            <a:pPr marL="342900" indent="-342900">
              <a:buFont typeface="Arial" panose="020B0604020202020204" pitchFamily="34" charset="0"/>
              <a:buChar char="•"/>
            </a:pPr>
            <a:r>
              <a:rPr lang="en-US" dirty="0">
                <a:solidFill>
                  <a:schemeClr val="bg2"/>
                </a:solidFill>
              </a:rPr>
              <a:t>Service Statistics</a:t>
            </a:r>
          </a:p>
        </p:txBody>
      </p:sp>
      <p:sp>
        <p:nvSpPr>
          <p:cNvPr id="3" name="Slide Number Placeholder 2"/>
          <p:cNvSpPr>
            <a:spLocks noGrp="1"/>
          </p:cNvSpPr>
          <p:nvPr>
            <p:ph type="sldNum" sz="quarter" idx="14"/>
          </p:nvPr>
        </p:nvSpPr>
        <p:spPr/>
        <p:txBody>
          <a:bodyPr/>
          <a:lstStyle/>
          <a:p>
            <a:fld id="{FD352DA0-7483-429B-9428-3FF992FB6A25}" type="slidenum">
              <a:rPr lang="en-US" smtClean="0"/>
              <a:pPr/>
              <a:t>14</a:t>
            </a:fld>
            <a:endParaRPr lang="en-US" dirty="0"/>
          </a:p>
        </p:txBody>
      </p:sp>
      <p:pic>
        <p:nvPicPr>
          <p:cNvPr id="2050" name="Picture 2" descr="http://progress.familyplanning2020.org/uploads/15/09/FPET_Methodology_900px.png"/>
          <p:cNvPicPr>
            <a:picLocks noChangeAspect="1" noChangeArrowheads="1"/>
          </p:cNvPicPr>
          <p:nvPr/>
        </p:nvPicPr>
        <p:blipFill rotWithShape="1">
          <a:blip r:embed="rId3">
            <a:extLst>
              <a:ext uri="{28A0092B-C50C-407E-A947-70E740481C1C}">
                <a14:useLocalDpi xmlns:a14="http://schemas.microsoft.com/office/drawing/2010/main" val="0"/>
              </a:ext>
            </a:extLst>
          </a:blip>
          <a:srcRect l="7030" t="17063" r="9180" b="13761"/>
          <a:stretch/>
        </p:blipFill>
        <p:spPr bwMode="auto">
          <a:xfrm>
            <a:off x="3344091" y="404366"/>
            <a:ext cx="5603966" cy="589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5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Incorporating the Family Planning S-Curve</a:t>
            </a:r>
          </a:p>
        </p:txBody>
      </p:sp>
      <p:pic>
        <p:nvPicPr>
          <p:cNvPr id="4" name="Picture 3">
            <a:extLst>
              <a:ext uri="{FF2B5EF4-FFF2-40B4-BE49-F238E27FC236}">
                <a16:creationId xmlns:a16="http://schemas.microsoft.com/office/drawing/2014/main" id="{7B050A50-64C3-4301-BFA8-3EC65522EC55}"/>
              </a:ext>
            </a:extLst>
          </p:cNvPr>
          <p:cNvPicPr>
            <a:picLocks noChangeAspect="1"/>
          </p:cNvPicPr>
          <p:nvPr/>
        </p:nvPicPr>
        <p:blipFill>
          <a:blip r:embed="rId3"/>
          <a:stretch>
            <a:fillRect/>
          </a:stretch>
        </p:blipFill>
        <p:spPr>
          <a:xfrm>
            <a:off x="0" y="1789905"/>
            <a:ext cx="9144000" cy="3638767"/>
          </a:xfrm>
          <a:prstGeom prst="rect">
            <a:avLst/>
          </a:prstGeom>
        </p:spPr>
      </p:pic>
      <p:sp>
        <p:nvSpPr>
          <p:cNvPr id="26" name="TextBox 3"/>
          <p:cNvSpPr txBox="1"/>
          <p:nvPr/>
        </p:nvSpPr>
        <p:spPr>
          <a:xfrm>
            <a:off x="4108862" y="5198821"/>
            <a:ext cx="4654839" cy="1200329"/>
          </a:xfrm>
          <a:prstGeom prst="rect">
            <a:avLst/>
          </a:prstGeom>
          <a:solidFill>
            <a:srgbClr val="C7DAF4">
              <a:alpha val="25098"/>
            </a:srgbClr>
          </a:solid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tx2"/>
                </a:solidFill>
              </a:rPr>
              <a:t>This pattern is incorporated into the model, determining the potential rate of growth in mCPR based on previous national, regional and global trends as well as the level of mCPR.  </a:t>
            </a:r>
          </a:p>
        </p:txBody>
      </p:sp>
      <p:sp>
        <p:nvSpPr>
          <p:cNvPr id="25" name="TextBox 3"/>
          <p:cNvSpPr txBox="1"/>
          <p:nvPr/>
        </p:nvSpPr>
        <p:spPr>
          <a:xfrm>
            <a:off x="232133" y="1251296"/>
            <a:ext cx="5194890" cy="1200329"/>
          </a:xfrm>
          <a:prstGeom prst="rect">
            <a:avLst/>
          </a:prstGeom>
          <a:solidFill>
            <a:srgbClr val="C7DAF4">
              <a:alpha val="25098"/>
            </a:srgbClr>
          </a:solid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tx2"/>
                </a:solidFill>
              </a:rPr>
              <a:t>mCPR typically grows in a S-Shaped pattern, with growth starting out slow at low levels of mCPR, accelerating with rapid growth for a period and then levelling off as mCPR reaches a maximum level.  </a:t>
            </a:r>
          </a:p>
        </p:txBody>
      </p:sp>
    </p:spTree>
    <p:extLst>
      <p:ext uri="{BB962C8B-B14F-4D97-AF65-F5344CB8AC3E}">
        <p14:creationId xmlns:p14="http://schemas.microsoft.com/office/powerpoint/2010/main" val="315524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7265" y="1993592"/>
            <a:ext cx="7409477" cy="4450618"/>
          </a:xfrm>
          <a:prstGeom prst="rect">
            <a:avLst/>
          </a:prstGeom>
        </p:spPr>
      </p:pic>
      <p:sp>
        <p:nvSpPr>
          <p:cNvPr id="2" name="Title 1"/>
          <p:cNvSpPr>
            <a:spLocks noGrp="1"/>
          </p:cNvSpPr>
          <p:nvPr>
            <p:ph type="title"/>
          </p:nvPr>
        </p:nvSpPr>
        <p:spPr>
          <a:xfrm>
            <a:off x="783775" y="365129"/>
            <a:ext cx="7576459" cy="666837"/>
          </a:xfrm>
        </p:spPr>
        <p:txBody>
          <a:bodyPr/>
          <a:lstStyle/>
          <a:p>
            <a:r>
              <a:rPr lang="en-US" dirty="0"/>
              <a:t>Fitting a Curve to Survey Data</a:t>
            </a:r>
          </a:p>
        </p:txBody>
      </p:sp>
      <p:sp>
        <p:nvSpPr>
          <p:cNvPr id="4" name="TextBox 3"/>
          <p:cNvSpPr txBox="1"/>
          <p:nvPr/>
        </p:nvSpPr>
        <p:spPr>
          <a:xfrm>
            <a:off x="783775" y="1018903"/>
            <a:ext cx="7576459" cy="830997"/>
          </a:xfrm>
          <a:prstGeom prst="rect">
            <a:avLst/>
          </a:prstGeom>
          <a:solidFill>
            <a:srgbClr val="C7DAF4">
              <a:alpha val="25098"/>
            </a:srgbClr>
          </a:solidFill>
          <a:ln>
            <a:solidFill>
              <a:schemeClr val="tx2"/>
            </a:solidFill>
          </a:ln>
        </p:spPr>
        <p:txBody>
          <a:bodyPr wrap="square" rtlCol="0">
            <a:spAutoFit/>
          </a:bodyPr>
          <a:lstStyle/>
          <a:p>
            <a:pPr algn="ctr"/>
            <a:r>
              <a:rPr lang="en-US" sz="1600" dirty="0">
                <a:solidFill>
                  <a:schemeClr val="tx2"/>
                </a:solidFill>
              </a:rPr>
              <a:t>The model creates thousands of potential curves, searching for the curve/trend that best fits the data provided for a given country.  This curve is used to estimate the current value for Contraceptive Prevalence and develop projections for future years. </a:t>
            </a:r>
          </a:p>
        </p:txBody>
      </p:sp>
    </p:spTree>
    <p:extLst>
      <p:ext uri="{BB962C8B-B14F-4D97-AF65-F5344CB8AC3E}">
        <p14:creationId xmlns:p14="http://schemas.microsoft.com/office/powerpoint/2010/main" val="186921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17</a:t>
            </a:fld>
            <a:endParaRPr lang="en-US" dirty="0">
              <a:solidFill>
                <a:prstClr val="black"/>
              </a:solidFill>
            </a:endParaRPr>
          </a:p>
        </p:txBody>
      </p:sp>
      <p:sp>
        <p:nvSpPr>
          <p:cNvPr id="3" name="Title 2"/>
          <p:cNvSpPr>
            <a:spLocks noGrp="1"/>
          </p:cNvSpPr>
          <p:nvPr>
            <p:ph type="title"/>
          </p:nvPr>
        </p:nvSpPr>
        <p:spPr/>
        <p:txBody>
          <a:bodyPr>
            <a:normAutofit/>
          </a:bodyPr>
          <a:lstStyle/>
          <a:p>
            <a:pPr algn="ctr"/>
            <a:r>
              <a:rPr lang="en-US" sz="3600" dirty="0"/>
              <a:t>Communicating the Value of FPET </a:t>
            </a:r>
            <a:br>
              <a:rPr lang="en-US" sz="3600" dirty="0"/>
            </a:br>
            <a:r>
              <a:rPr lang="en-US" sz="3600" dirty="0"/>
              <a:t>in 4 Case Studies</a:t>
            </a:r>
          </a:p>
        </p:txBody>
      </p:sp>
    </p:spTree>
    <p:extLst>
      <p:ext uri="{BB962C8B-B14F-4D97-AF65-F5344CB8AC3E}">
        <p14:creationId xmlns:p14="http://schemas.microsoft.com/office/powerpoint/2010/main" val="151174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C07D-7FCA-4D5E-8E9A-4365EAD51DEF}"/>
              </a:ext>
            </a:extLst>
          </p:cNvPr>
          <p:cNvSpPr>
            <a:spLocks noGrp="1"/>
          </p:cNvSpPr>
          <p:nvPr>
            <p:ph type="title"/>
          </p:nvPr>
        </p:nvSpPr>
        <p:spPr/>
        <p:txBody>
          <a:bodyPr>
            <a:normAutofit/>
          </a:bodyPr>
          <a:lstStyle/>
          <a:p>
            <a:r>
              <a:rPr lang="en-US" sz="4000" dirty="0"/>
              <a:t>FPET is useful when you have: </a:t>
            </a:r>
          </a:p>
        </p:txBody>
      </p:sp>
      <p:sp>
        <p:nvSpPr>
          <p:cNvPr id="3" name="Content Placeholder 2">
            <a:extLst>
              <a:ext uri="{FF2B5EF4-FFF2-40B4-BE49-F238E27FC236}">
                <a16:creationId xmlns:a16="http://schemas.microsoft.com/office/drawing/2014/main" id="{851BD30F-F4B5-43E2-8E89-15C4282DF766}"/>
              </a:ext>
            </a:extLst>
          </p:cNvPr>
          <p:cNvSpPr>
            <a:spLocks noGrp="1"/>
          </p:cNvSpPr>
          <p:nvPr>
            <p:ph sz="half" idx="1"/>
          </p:nvPr>
        </p:nvSpPr>
        <p:spPr>
          <a:xfrm>
            <a:off x="628649" y="1728810"/>
            <a:ext cx="8343901" cy="4448159"/>
          </a:xfrm>
        </p:spPr>
        <p:txBody>
          <a:bodyPr>
            <a:normAutofit/>
          </a:bodyPr>
          <a:lstStyle/>
          <a:p>
            <a:pPr marL="514350" indent="-514350">
              <a:buFont typeface="+mj-lt"/>
              <a:buAutoNum type="arabicPeriod"/>
            </a:pPr>
            <a:r>
              <a:rPr lang="en-US" sz="3200" dirty="0"/>
              <a:t>A lot of survey data (varying types of surveys)</a:t>
            </a:r>
          </a:p>
          <a:p>
            <a:pPr marL="514350" indent="-514350">
              <a:buFont typeface="+mj-lt"/>
              <a:buAutoNum type="arabicPeriod"/>
            </a:pPr>
            <a:r>
              <a:rPr lang="en-US" sz="3200" dirty="0"/>
              <a:t>Conflicting survey information</a:t>
            </a:r>
          </a:p>
          <a:p>
            <a:pPr marL="514350" indent="-514350">
              <a:buFont typeface="+mj-lt"/>
              <a:buAutoNum type="arabicPeriod"/>
            </a:pPr>
            <a:r>
              <a:rPr lang="en-US" sz="3200" dirty="0"/>
              <a:t>Little data </a:t>
            </a:r>
          </a:p>
          <a:p>
            <a:pPr marL="514350" indent="-514350">
              <a:buFont typeface="+mj-lt"/>
              <a:buAutoNum type="arabicPeriod"/>
            </a:pPr>
            <a:r>
              <a:rPr lang="en-US" sz="3200" dirty="0"/>
              <a:t>Outdated data </a:t>
            </a:r>
          </a:p>
          <a:p>
            <a:endParaRPr lang="en-US" sz="32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54B58398-F3D5-4F14-AB2C-611326CAC92E}"/>
              </a:ext>
            </a:extLst>
          </p:cNvPr>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18</a:t>
            </a:fld>
            <a:endParaRPr lang="en-US" dirty="0">
              <a:solidFill>
                <a:prstClr val="black"/>
              </a:solidFill>
            </a:endParaRPr>
          </a:p>
        </p:txBody>
      </p:sp>
      <p:pic>
        <p:nvPicPr>
          <p:cNvPr id="7" name="Picture 6">
            <a:extLst>
              <a:ext uri="{FF2B5EF4-FFF2-40B4-BE49-F238E27FC236}">
                <a16:creationId xmlns:a16="http://schemas.microsoft.com/office/drawing/2014/main" id="{BA4CCACD-0F2E-449C-AC5F-6A4A1561FC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3135086"/>
            <a:ext cx="4269495" cy="2788745"/>
          </a:xfrm>
          <a:prstGeom prst="rect">
            <a:avLst/>
          </a:prstGeom>
        </p:spPr>
      </p:pic>
    </p:spTree>
    <p:extLst>
      <p:ext uri="{BB962C8B-B14F-4D97-AF65-F5344CB8AC3E}">
        <p14:creationId xmlns:p14="http://schemas.microsoft.com/office/powerpoint/2010/main" val="209853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147785339"/>
              </p:ext>
            </p:extLst>
          </p:nvPr>
        </p:nvGraphicFramePr>
        <p:xfrm>
          <a:off x="108005" y="2048201"/>
          <a:ext cx="8722485" cy="2845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A150D8E-C9B0-40F7-8244-D31648EC25B6}"/>
              </a:ext>
            </a:extLst>
          </p:cNvPr>
          <p:cNvGraphicFramePr>
            <a:graphicFrameLocks/>
          </p:cNvGraphicFramePr>
          <p:nvPr>
            <p:extLst>
              <p:ext uri="{D42A27DB-BD31-4B8C-83A1-F6EECF244321}">
                <p14:modId xmlns:p14="http://schemas.microsoft.com/office/powerpoint/2010/main" val="171019142"/>
              </p:ext>
            </p:extLst>
          </p:nvPr>
        </p:nvGraphicFramePr>
        <p:xfrm>
          <a:off x="108005" y="1956524"/>
          <a:ext cx="8722485" cy="29449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471ADC9-BC0B-4701-8A57-EE9B76859AF8}"/>
              </a:ext>
            </a:extLst>
          </p:cNvPr>
          <p:cNvSpPr txBox="1"/>
          <p:nvPr/>
        </p:nvSpPr>
        <p:spPr>
          <a:xfrm>
            <a:off x="313508" y="5163281"/>
            <a:ext cx="8516983" cy="1200329"/>
          </a:xfrm>
          <a:prstGeom prst="rect">
            <a:avLst/>
          </a:prstGeom>
          <a:solidFill>
            <a:schemeClr val="accent2">
              <a:lumMod val="20000"/>
              <a:lumOff val="80000"/>
            </a:schemeClr>
          </a:solidFill>
          <a:ln>
            <a:solidFill>
              <a:schemeClr val="bg2"/>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Nigeria has many different surveys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Different levels can make interpretation difficult when looking at them individually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When combined, all are telling the same narrative of minimal growth – see a common trend</a:t>
            </a:r>
          </a:p>
        </p:txBody>
      </p:sp>
      <p:sp>
        <p:nvSpPr>
          <p:cNvPr id="5" name="Title 4">
            <a:extLst>
              <a:ext uri="{FF2B5EF4-FFF2-40B4-BE49-F238E27FC236}">
                <a16:creationId xmlns:a16="http://schemas.microsoft.com/office/drawing/2014/main" id="{4B4E2023-7E30-4C03-BC45-3A3F7E61EC6D}"/>
              </a:ext>
            </a:extLst>
          </p:cNvPr>
          <p:cNvSpPr>
            <a:spLocks noGrp="1"/>
          </p:cNvSpPr>
          <p:nvPr>
            <p:ph type="title"/>
          </p:nvPr>
        </p:nvSpPr>
        <p:spPr>
          <a:xfrm>
            <a:off x="313508" y="364147"/>
            <a:ext cx="8645182" cy="738457"/>
          </a:xfrm>
        </p:spPr>
        <p:txBody>
          <a:bodyPr>
            <a:normAutofit fontScale="90000"/>
          </a:bodyPr>
          <a:lstStyle/>
          <a:p>
            <a:r>
              <a:rPr lang="en-US" dirty="0"/>
              <a:t>1. </a:t>
            </a:r>
            <a:r>
              <a:rPr lang="en-US" sz="3600" dirty="0"/>
              <a:t>When you have a lot of data survey</a:t>
            </a:r>
            <a:r>
              <a:rPr lang="en-US" sz="2400" dirty="0"/>
              <a:t> </a:t>
            </a:r>
            <a:r>
              <a:rPr lang="en-US" sz="2700" dirty="0"/>
              <a:t>(of varying types)</a:t>
            </a:r>
          </a:p>
        </p:txBody>
      </p:sp>
      <p:sp>
        <p:nvSpPr>
          <p:cNvPr id="6" name="TextBox 5">
            <a:extLst>
              <a:ext uri="{FF2B5EF4-FFF2-40B4-BE49-F238E27FC236}">
                <a16:creationId xmlns:a16="http://schemas.microsoft.com/office/drawing/2014/main" id="{3F01E536-FBD5-4EE2-98D4-1A13378C917E}"/>
              </a:ext>
            </a:extLst>
          </p:cNvPr>
          <p:cNvSpPr txBox="1"/>
          <p:nvPr/>
        </p:nvSpPr>
        <p:spPr>
          <a:xfrm>
            <a:off x="3841531" y="1085974"/>
            <a:ext cx="1413642" cy="584775"/>
          </a:xfrm>
          <a:prstGeom prst="rect">
            <a:avLst/>
          </a:prstGeom>
          <a:solidFill>
            <a:schemeClr val="bg2"/>
          </a:solidFill>
          <a:ln w="28575">
            <a:solidFill>
              <a:schemeClr val="bg2"/>
            </a:solidFill>
          </a:ln>
        </p:spPr>
        <p:txBody>
          <a:bodyPr wrap="square" rtlCol="0">
            <a:spAutoFit/>
          </a:bodyPr>
          <a:lstStyle/>
          <a:p>
            <a:r>
              <a:rPr lang="en-US" sz="3200" dirty="0">
                <a:solidFill>
                  <a:schemeClr val="bg1"/>
                </a:solidFill>
              </a:rPr>
              <a:t>Nigeria</a:t>
            </a:r>
          </a:p>
        </p:txBody>
      </p:sp>
    </p:spTree>
    <p:extLst>
      <p:ext uri="{BB962C8B-B14F-4D97-AF65-F5344CB8AC3E}">
        <p14:creationId xmlns:p14="http://schemas.microsoft.com/office/powerpoint/2010/main" val="9800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2AA0-FC43-4F87-A456-01477AEF0AFB}"/>
              </a:ext>
            </a:extLst>
          </p:cNvPr>
          <p:cNvSpPr>
            <a:spLocks noGrp="1"/>
          </p:cNvSpPr>
          <p:nvPr>
            <p:ph type="title"/>
          </p:nvPr>
        </p:nvSpPr>
        <p:spPr>
          <a:xfrm>
            <a:off x="591751" y="566297"/>
            <a:ext cx="7576459" cy="1325563"/>
          </a:xfrm>
        </p:spPr>
        <p:txBody>
          <a:bodyPr/>
          <a:lstStyle/>
          <a:p>
            <a:r>
              <a:rPr lang="en-US" dirty="0"/>
              <a:t>Objectives </a:t>
            </a:r>
          </a:p>
        </p:txBody>
      </p:sp>
      <p:sp>
        <p:nvSpPr>
          <p:cNvPr id="3" name="Content Placeholder 2">
            <a:extLst>
              <a:ext uri="{FF2B5EF4-FFF2-40B4-BE49-F238E27FC236}">
                <a16:creationId xmlns:a16="http://schemas.microsoft.com/office/drawing/2014/main" id="{16D2CBA6-908A-4C5B-B844-C61CC0493E8C}"/>
              </a:ext>
            </a:extLst>
          </p:cNvPr>
          <p:cNvSpPr>
            <a:spLocks noGrp="1"/>
          </p:cNvSpPr>
          <p:nvPr>
            <p:ph idx="1"/>
          </p:nvPr>
        </p:nvSpPr>
        <p:spPr>
          <a:xfrm>
            <a:off x="165101" y="1729933"/>
            <a:ext cx="8978899" cy="4447030"/>
          </a:xfrm>
        </p:spPr>
        <p:txBody>
          <a:bodyPr/>
          <a:lstStyle/>
          <a:p>
            <a:pPr marL="457200" indent="-457200">
              <a:buFont typeface="+mj-lt"/>
              <a:buAutoNum type="arabicPeriod"/>
            </a:pPr>
            <a:r>
              <a:rPr lang="en-US" sz="3200" dirty="0"/>
              <a:t>Why monitor FP indicators annually?</a:t>
            </a:r>
          </a:p>
          <a:p>
            <a:pPr marL="457200" indent="-457200">
              <a:buFont typeface="+mj-lt"/>
              <a:buAutoNum type="arabicPeriod"/>
            </a:pPr>
            <a:r>
              <a:rPr lang="en-US" sz="3200" dirty="0"/>
              <a:t>Why use modeling to estimate mCPR?</a:t>
            </a:r>
          </a:p>
          <a:p>
            <a:pPr marL="457200" indent="-457200">
              <a:buFont typeface="+mj-lt"/>
              <a:buAutoNum type="arabicPeriod"/>
            </a:pPr>
            <a:r>
              <a:rPr lang="en-US" sz="3200" dirty="0"/>
              <a:t>What is FPET and what are its origins?</a:t>
            </a:r>
          </a:p>
          <a:p>
            <a:pPr marL="457200" indent="-457200">
              <a:buFont typeface="+mj-lt"/>
              <a:buAutoNum type="arabicPeriod"/>
            </a:pPr>
            <a:r>
              <a:rPr lang="en-US" sz="3200" dirty="0"/>
              <a:t>What are the advantages to using FPET?</a:t>
            </a:r>
          </a:p>
          <a:p>
            <a:pPr marL="1046537" lvl="3" indent="-457200"/>
            <a:r>
              <a:rPr lang="en-US" sz="2400" dirty="0"/>
              <a:t>Case studies </a:t>
            </a:r>
          </a:p>
        </p:txBody>
      </p:sp>
      <p:sp>
        <p:nvSpPr>
          <p:cNvPr id="4" name="Slide Number Placeholder 3">
            <a:extLst>
              <a:ext uri="{FF2B5EF4-FFF2-40B4-BE49-F238E27FC236}">
                <a16:creationId xmlns:a16="http://schemas.microsoft.com/office/drawing/2014/main" id="{78C6DAAA-CDEC-4068-87B9-BBE8CE1B32A1}"/>
              </a:ext>
            </a:extLst>
          </p:cNvPr>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2</a:t>
            </a:fld>
            <a:endParaRPr lang="en-US" dirty="0">
              <a:solidFill>
                <a:prstClr val="black"/>
              </a:solidFill>
            </a:endParaRPr>
          </a:p>
        </p:txBody>
      </p:sp>
    </p:spTree>
    <p:extLst>
      <p:ext uri="{BB962C8B-B14F-4D97-AF65-F5344CB8AC3E}">
        <p14:creationId xmlns:p14="http://schemas.microsoft.com/office/powerpoint/2010/main" val="293912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228" y="365126"/>
            <a:ext cx="8764726" cy="748971"/>
          </a:xfrm>
        </p:spPr>
        <p:txBody>
          <a:bodyPr/>
          <a:lstStyle/>
          <a:p>
            <a:r>
              <a:rPr lang="en-US" dirty="0"/>
              <a:t>2. When you have lots of conflicting information</a:t>
            </a:r>
          </a:p>
        </p:txBody>
      </p:sp>
      <p:sp>
        <p:nvSpPr>
          <p:cNvPr id="5" name="Content Placeholder 4"/>
          <p:cNvSpPr>
            <a:spLocks noGrp="1"/>
          </p:cNvSpPr>
          <p:nvPr>
            <p:ph sz="half" idx="1"/>
          </p:nvPr>
        </p:nvSpPr>
        <p:spPr>
          <a:xfrm>
            <a:off x="231228" y="1928489"/>
            <a:ext cx="3028950" cy="4448176"/>
          </a:xfrm>
        </p:spPr>
        <p:txBody>
          <a:bodyPr>
            <a:normAutofit fontScale="92500"/>
          </a:bodyPr>
          <a:lstStyle/>
          <a:p>
            <a:r>
              <a:rPr lang="en-US" sz="2400" dirty="0">
                <a:solidFill>
                  <a:schemeClr val="tx2"/>
                </a:solidFill>
              </a:rPr>
              <a:t>2000-2015: </a:t>
            </a:r>
          </a:p>
          <a:p>
            <a:pPr marL="342900" indent="-342900">
              <a:buFontTx/>
              <a:buChar char="-"/>
            </a:pPr>
            <a:r>
              <a:rPr lang="en-US" dirty="0"/>
              <a:t>10 Surveys</a:t>
            </a:r>
          </a:p>
          <a:p>
            <a:pPr marL="342900" indent="-342900">
              <a:buFontTx/>
              <a:buChar char="-"/>
            </a:pPr>
            <a:r>
              <a:rPr lang="en-US" dirty="0"/>
              <a:t>4 Different types of survey (DHS, MICS, PMA, &amp; National) </a:t>
            </a:r>
          </a:p>
          <a:p>
            <a:pPr marL="342900" indent="-342900">
              <a:buFontTx/>
              <a:buChar char="-"/>
            </a:pPr>
            <a:r>
              <a:rPr lang="en-US" dirty="0"/>
              <a:t>Shifting survey values can cause confusion and make it difficult to develop a narrative around change in Ghana. </a:t>
            </a:r>
          </a:p>
          <a:p>
            <a:pPr marL="342900" indent="-342900">
              <a:buFontTx/>
              <a:buChar char="-"/>
            </a:pPr>
            <a:r>
              <a:rPr lang="en-US" dirty="0"/>
              <a:t>There can also be politics associated with using one survey over another when discussing the current situation</a:t>
            </a:r>
          </a:p>
          <a:p>
            <a:pPr marL="342900" indent="-342900">
              <a:buFontTx/>
              <a:buChar char="-"/>
            </a:pPr>
            <a:endParaRPr lang="en-US" dirty="0"/>
          </a:p>
          <a:p>
            <a:endParaRPr lang="en-US" dirty="0"/>
          </a:p>
        </p:txBody>
      </p:sp>
      <p:sp>
        <p:nvSpPr>
          <p:cNvPr id="2" name="Slide Number Placeholder 1"/>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20</a:t>
            </a:fld>
            <a:endParaRPr lang="en-US" dirty="0">
              <a:solidFill>
                <a:prstClr val="black"/>
              </a:solidFill>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243926950"/>
              </p:ext>
            </p:extLst>
          </p:nvPr>
        </p:nvGraphicFramePr>
        <p:xfrm>
          <a:off x="3657601" y="1928490"/>
          <a:ext cx="5338353" cy="44481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C443692-A773-4674-9D4B-7928DEB633EB}"/>
              </a:ext>
            </a:extLst>
          </p:cNvPr>
          <p:cNvSpPr txBox="1"/>
          <p:nvPr/>
        </p:nvSpPr>
        <p:spPr>
          <a:xfrm>
            <a:off x="3896710" y="1114097"/>
            <a:ext cx="1350579" cy="584775"/>
          </a:xfrm>
          <a:prstGeom prst="rect">
            <a:avLst/>
          </a:prstGeom>
          <a:solidFill>
            <a:schemeClr val="bg2"/>
          </a:solidFill>
          <a:ln w="28575">
            <a:solidFill>
              <a:schemeClr val="bg2"/>
            </a:solidFill>
          </a:ln>
        </p:spPr>
        <p:txBody>
          <a:bodyPr wrap="square" rtlCol="0">
            <a:spAutoFit/>
          </a:bodyPr>
          <a:lstStyle/>
          <a:p>
            <a:r>
              <a:rPr lang="en-US" sz="3200" dirty="0">
                <a:solidFill>
                  <a:schemeClr val="bg1"/>
                </a:solidFill>
              </a:rPr>
              <a:t>Ghana</a:t>
            </a:r>
          </a:p>
        </p:txBody>
      </p:sp>
    </p:spTree>
    <p:extLst>
      <p:ext uri="{BB962C8B-B14F-4D97-AF65-F5344CB8AC3E}">
        <p14:creationId xmlns:p14="http://schemas.microsoft.com/office/powerpoint/2010/main" val="230062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637" y="390720"/>
            <a:ext cx="5367853" cy="969306"/>
          </a:xfrm>
        </p:spPr>
        <p:txBody>
          <a:bodyPr/>
          <a:lstStyle/>
          <a:p>
            <a:r>
              <a:rPr lang="en-US" dirty="0"/>
              <a:t>Ghana: conflicting information</a:t>
            </a:r>
          </a:p>
        </p:txBody>
      </p:sp>
      <p:sp>
        <p:nvSpPr>
          <p:cNvPr id="5" name="Content Placeholder 4"/>
          <p:cNvSpPr>
            <a:spLocks noGrp="1"/>
          </p:cNvSpPr>
          <p:nvPr>
            <p:ph sz="half" idx="1"/>
          </p:nvPr>
        </p:nvSpPr>
        <p:spPr>
          <a:xfrm>
            <a:off x="487215" y="1521405"/>
            <a:ext cx="3446961" cy="4487399"/>
          </a:xfrm>
        </p:spPr>
        <p:txBody>
          <a:bodyPr>
            <a:normAutofit fontScale="92500" lnSpcReduction="10000"/>
          </a:bodyPr>
          <a:lstStyle/>
          <a:p>
            <a:r>
              <a:rPr lang="en-US" dirty="0"/>
              <a:t>FPET takes into account all of the data available for Ghana, as well as regional and global trends in growth in mCPR to create one estimate trend, incorporating the uncertainty around the estimate and variability between surveys. </a:t>
            </a:r>
          </a:p>
          <a:p>
            <a:endParaRPr lang="en-US" dirty="0"/>
          </a:p>
          <a:p>
            <a:r>
              <a:rPr lang="en-US" dirty="0"/>
              <a:t>In this case, FPET can help create a single narrative of progress and avoid the challenges of choosing one data point or debating the merits of the available data/studies. More data is better and FPET uses it all to inform estimates. </a:t>
            </a:r>
          </a:p>
        </p:txBody>
      </p:sp>
      <p:sp>
        <p:nvSpPr>
          <p:cNvPr id="2" name="Slide Number Placeholder 1"/>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21</a:t>
            </a:fld>
            <a:endParaRPr lang="en-US"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926661609"/>
              </p:ext>
            </p:extLst>
          </p:nvPr>
        </p:nvGraphicFramePr>
        <p:xfrm>
          <a:off x="4075611" y="3317965"/>
          <a:ext cx="4864204" cy="3214141"/>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7B7A213E-7F15-4F6E-AD84-29E1807DC167}"/>
              </a:ext>
            </a:extLst>
          </p:cNvPr>
          <p:cNvPicPr>
            <a:picLocks noChangeAspect="1"/>
          </p:cNvPicPr>
          <p:nvPr/>
        </p:nvPicPr>
        <p:blipFill rotWithShape="1">
          <a:blip r:embed="rId4"/>
          <a:srcRect l="26413" t="26038" r="52065" b="29131"/>
          <a:stretch/>
        </p:blipFill>
        <p:spPr>
          <a:xfrm>
            <a:off x="5712823" y="606288"/>
            <a:ext cx="3011555" cy="2711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283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4AE3-9ADE-40B8-8A44-E986E3F0268A}"/>
              </a:ext>
            </a:extLst>
          </p:cNvPr>
          <p:cNvSpPr>
            <a:spLocks noGrp="1"/>
          </p:cNvSpPr>
          <p:nvPr>
            <p:ph type="title"/>
          </p:nvPr>
        </p:nvSpPr>
        <p:spPr>
          <a:xfrm>
            <a:off x="550522" y="266332"/>
            <a:ext cx="7886700" cy="1324444"/>
          </a:xfrm>
        </p:spPr>
        <p:txBody>
          <a:bodyPr/>
          <a:lstStyle/>
          <a:p>
            <a:r>
              <a:rPr lang="en-US" dirty="0"/>
              <a:t>Conflicting information: differing surveys between years </a:t>
            </a:r>
          </a:p>
        </p:txBody>
      </p:sp>
      <p:sp>
        <p:nvSpPr>
          <p:cNvPr id="5" name="Slide Number Placeholder 4">
            <a:extLst>
              <a:ext uri="{FF2B5EF4-FFF2-40B4-BE49-F238E27FC236}">
                <a16:creationId xmlns:a16="http://schemas.microsoft.com/office/drawing/2014/main" id="{26075022-8DEB-4DBF-8B66-4A1A7956F612}"/>
              </a:ext>
            </a:extLst>
          </p:cNvPr>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22</a:t>
            </a:fld>
            <a:endParaRPr lang="en-US" dirty="0">
              <a:solidFill>
                <a:prstClr val="black"/>
              </a:solidFill>
            </a:endParaRPr>
          </a:p>
        </p:txBody>
      </p:sp>
      <p:pic>
        <p:nvPicPr>
          <p:cNvPr id="9" name="Picture 8">
            <a:extLst>
              <a:ext uri="{FF2B5EF4-FFF2-40B4-BE49-F238E27FC236}">
                <a16:creationId xmlns:a16="http://schemas.microsoft.com/office/drawing/2014/main" id="{5DDF2E21-0827-4225-A71B-73F05606B13E}"/>
              </a:ext>
            </a:extLst>
          </p:cNvPr>
          <p:cNvPicPr>
            <a:picLocks noChangeAspect="1"/>
          </p:cNvPicPr>
          <p:nvPr/>
        </p:nvPicPr>
        <p:blipFill>
          <a:blip r:embed="rId3"/>
          <a:stretch>
            <a:fillRect/>
          </a:stretch>
        </p:blipFill>
        <p:spPr>
          <a:xfrm>
            <a:off x="328613" y="1443123"/>
            <a:ext cx="8501061" cy="4934654"/>
          </a:xfrm>
          <a:prstGeom prst="rect">
            <a:avLst/>
          </a:prstGeom>
          <a:ln w="3175" cap="sq">
            <a:noFill/>
            <a:prstDash val="solid"/>
            <a:miter lim="800000"/>
          </a:ln>
          <a:effectLst>
            <a:outerShdw blurRad="50800" dist="38100" dir="2700000" algn="tl" rotWithShape="0">
              <a:srgbClr val="000000">
                <a:alpha val="43000"/>
              </a:srgbClr>
            </a:outerShdw>
          </a:effectLst>
        </p:spPr>
      </p:pic>
      <p:cxnSp>
        <p:nvCxnSpPr>
          <p:cNvPr id="11" name="Straight Connector 10">
            <a:extLst>
              <a:ext uri="{FF2B5EF4-FFF2-40B4-BE49-F238E27FC236}">
                <a16:creationId xmlns:a16="http://schemas.microsoft.com/office/drawing/2014/main" id="{60DBC246-81B5-47EC-A33E-26F5B3B8A86E}"/>
              </a:ext>
            </a:extLst>
          </p:cNvPr>
          <p:cNvCxnSpPr/>
          <p:nvPr/>
        </p:nvCxnSpPr>
        <p:spPr>
          <a:xfrm flipV="1">
            <a:off x="1365349" y="4339956"/>
            <a:ext cx="1959429" cy="1365662"/>
          </a:xfrm>
          <a:prstGeom prst="line">
            <a:avLst/>
          </a:prstGeom>
          <a:ln w="381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946F9-29A3-4EB9-AEE0-7712F937455E}"/>
              </a:ext>
            </a:extLst>
          </p:cNvPr>
          <p:cNvCxnSpPr>
            <a:cxnSpLocks/>
          </p:cNvCxnSpPr>
          <p:nvPr/>
        </p:nvCxnSpPr>
        <p:spPr>
          <a:xfrm>
            <a:off x="3348842" y="4358244"/>
            <a:ext cx="1223158" cy="0"/>
          </a:xfrm>
          <a:prstGeom prst="line">
            <a:avLst/>
          </a:prstGeom>
          <a:ln w="381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EEC848-DFBB-4C00-9C87-020AC1D49633}"/>
              </a:ext>
            </a:extLst>
          </p:cNvPr>
          <p:cNvCxnSpPr>
            <a:cxnSpLocks/>
            <a:endCxn id="39" idx="3"/>
          </p:cNvCxnSpPr>
          <p:nvPr/>
        </p:nvCxnSpPr>
        <p:spPr>
          <a:xfrm flipV="1">
            <a:off x="4455238" y="2659562"/>
            <a:ext cx="1304756" cy="1653610"/>
          </a:xfrm>
          <a:prstGeom prst="line">
            <a:avLst/>
          </a:prstGeom>
          <a:ln w="381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DFAB26-1E76-4F29-A15A-6ECE36A25316}"/>
              </a:ext>
            </a:extLst>
          </p:cNvPr>
          <p:cNvCxnSpPr>
            <a:cxnSpLocks/>
          </p:cNvCxnSpPr>
          <p:nvPr/>
        </p:nvCxnSpPr>
        <p:spPr>
          <a:xfrm flipV="1">
            <a:off x="6212161" y="2162913"/>
            <a:ext cx="1821762" cy="1267377"/>
          </a:xfrm>
          <a:prstGeom prst="line">
            <a:avLst/>
          </a:prstGeom>
          <a:ln w="38100">
            <a:solidFill>
              <a:srgbClr val="D85B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2F9C47-FE7F-4925-AAA7-FCF51127B38A}"/>
              </a:ext>
            </a:extLst>
          </p:cNvPr>
          <p:cNvCxnSpPr>
            <a:cxnSpLocks/>
            <a:endCxn id="35" idx="2"/>
          </p:cNvCxnSpPr>
          <p:nvPr/>
        </p:nvCxnSpPr>
        <p:spPr>
          <a:xfrm flipV="1">
            <a:off x="5925549" y="2233021"/>
            <a:ext cx="1895527" cy="336230"/>
          </a:xfrm>
          <a:prstGeom prst="line">
            <a:avLst/>
          </a:prstGeom>
          <a:ln w="381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E420C4-3D55-46D6-B7A7-F0D248B7E562}"/>
              </a:ext>
            </a:extLst>
          </p:cNvPr>
          <p:cNvSpPr txBox="1"/>
          <p:nvPr/>
        </p:nvSpPr>
        <p:spPr>
          <a:xfrm>
            <a:off x="7800607" y="1413591"/>
            <a:ext cx="1343393" cy="369332"/>
          </a:xfrm>
          <a:prstGeom prst="rect">
            <a:avLst/>
          </a:prstGeom>
          <a:solidFill>
            <a:schemeClr val="bg1"/>
          </a:solidFill>
        </p:spPr>
        <p:txBody>
          <a:bodyPr wrap="square" rtlCol="0">
            <a:spAutoFit/>
          </a:bodyPr>
          <a:lstStyle/>
          <a:p>
            <a:r>
              <a:rPr lang="en-US" dirty="0">
                <a:solidFill>
                  <a:srgbClr val="E51A82"/>
                </a:solidFill>
              </a:rPr>
              <a:t>PMA2020</a:t>
            </a:r>
            <a:r>
              <a:rPr lang="en-US" dirty="0"/>
              <a:t> </a:t>
            </a:r>
          </a:p>
        </p:txBody>
      </p:sp>
      <p:sp>
        <p:nvSpPr>
          <p:cNvPr id="22" name="TextBox 21">
            <a:extLst>
              <a:ext uri="{FF2B5EF4-FFF2-40B4-BE49-F238E27FC236}">
                <a16:creationId xmlns:a16="http://schemas.microsoft.com/office/drawing/2014/main" id="{09232FC1-CA5C-46F1-AE46-ABCB48FBF580}"/>
              </a:ext>
            </a:extLst>
          </p:cNvPr>
          <p:cNvSpPr txBox="1"/>
          <p:nvPr/>
        </p:nvSpPr>
        <p:spPr>
          <a:xfrm>
            <a:off x="8046440" y="2142506"/>
            <a:ext cx="1711517" cy="369332"/>
          </a:xfrm>
          <a:prstGeom prst="rect">
            <a:avLst/>
          </a:prstGeom>
          <a:noFill/>
        </p:spPr>
        <p:txBody>
          <a:bodyPr wrap="square" rtlCol="0">
            <a:spAutoFit/>
          </a:bodyPr>
          <a:lstStyle/>
          <a:p>
            <a:r>
              <a:rPr lang="en-US" dirty="0">
                <a:solidFill>
                  <a:srgbClr val="D85B00"/>
                </a:solidFill>
              </a:rPr>
              <a:t>DHS</a:t>
            </a:r>
          </a:p>
        </p:txBody>
      </p:sp>
      <p:sp>
        <p:nvSpPr>
          <p:cNvPr id="23" name="TextBox 22">
            <a:extLst>
              <a:ext uri="{FF2B5EF4-FFF2-40B4-BE49-F238E27FC236}">
                <a16:creationId xmlns:a16="http://schemas.microsoft.com/office/drawing/2014/main" id="{E8F2BA58-E1E9-40B7-A3FB-5D4B88F96B8D}"/>
              </a:ext>
            </a:extLst>
          </p:cNvPr>
          <p:cNvSpPr txBox="1"/>
          <p:nvPr/>
        </p:nvSpPr>
        <p:spPr>
          <a:xfrm>
            <a:off x="4686300" y="2578162"/>
            <a:ext cx="927916" cy="369332"/>
          </a:xfrm>
          <a:prstGeom prst="rect">
            <a:avLst/>
          </a:prstGeom>
          <a:noFill/>
        </p:spPr>
        <p:txBody>
          <a:bodyPr wrap="square" rtlCol="0">
            <a:spAutoFit/>
          </a:bodyPr>
          <a:lstStyle/>
          <a:p>
            <a:r>
              <a:rPr lang="en-US" dirty="0">
                <a:solidFill>
                  <a:srgbClr val="9D9AC9"/>
                </a:solidFill>
              </a:rPr>
              <a:t>MICS</a:t>
            </a:r>
          </a:p>
        </p:txBody>
      </p:sp>
      <p:sp>
        <p:nvSpPr>
          <p:cNvPr id="32" name="Oval 31">
            <a:extLst>
              <a:ext uri="{FF2B5EF4-FFF2-40B4-BE49-F238E27FC236}">
                <a16:creationId xmlns:a16="http://schemas.microsoft.com/office/drawing/2014/main" id="{CEDC1DBC-E685-4DDD-B4F3-938486340386}"/>
              </a:ext>
            </a:extLst>
          </p:cNvPr>
          <p:cNvSpPr/>
          <p:nvPr/>
        </p:nvSpPr>
        <p:spPr>
          <a:xfrm>
            <a:off x="3221842" y="4191337"/>
            <a:ext cx="228600" cy="215900"/>
          </a:xfrm>
          <a:prstGeom prst="ellipse">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57F687F5-5ED6-4B46-B9C8-ABCD6BF5AF1D}"/>
              </a:ext>
            </a:extLst>
          </p:cNvPr>
          <p:cNvSpPr/>
          <p:nvPr/>
        </p:nvSpPr>
        <p:spPr>
          <a:xfrm>
            <a:off x="4457700" y="4271367"/>
            <a:ext cx="228600" cy="215900"/>
          </a:xfrm>
          <a:prstGeom prst="ellipse">
            <a:avLst/>
          </a:prstGeom>
          <a:ln w="38100">
            <a:solidFill>
              <a:srgbClr val="D85B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E2085965-5450-4DE1-8BBF-752A5C3D930A}"/>
              </a:ext>
            </a:extLst>
          </p:cNvPr>
          <p:cNvSpPr/>
          <p:nvPr/>
        </p:nvSpPr>
        <p:spPr>
          <a:xfrm>
            <a:off x="5419500" y="2765620"/>
            <a:ext cx="228600" cy="215900"/>
          </a:xfrm>
          <a:prstGeom prst="ellipse">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F56BB1DA-C59B-406C-A1F4-3021248EC806}"/>
              </a:ext>
            </a:extLst>
          </p:cNvPr>
          <p:cNvSpPr/>
          <p:nvPr/>
        </p:nvSpPr>
        <p:spPr>
          <a:xfrm>
            <a:off x="7821076" y="2126088"/>
            <a:ext cx="237981" cy="213865"/>
          </a:xfrm>
          <a:prstGeom prst="ellipse">
            <a:avLst/>
          </a:prstGeom>
          <a:ln w="38100">
            <a:solidFill>
              <a:srgbClr val="D85B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8DE4F404-6444-4234-B3CA-A101B0EFB5CA}"/>
              </a:ext>
            </a:extLst>
          </p:cNvPr>
          <p:cNvSpPr/>
          <p:nvPr/>
        </p:nvSpPr>
        <p:spPr>
          <a:xfrm>
            <a:off x="1156787" y="5588484"/>
            <a:ext cx="228600" cy="215900"/>
          </a:xfrm>
          <a:prstGeom prst="ellipse">
            <a:avLst/>
          </a:prstGeom>
          <a:ln w="38100">
            <a:solidFill>
              <a:srgbClr val="D85B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7" name="Oval 36">
            <a:extLst>
              <a:ext uri="{FF2B5EF4-FFF2-40B4-BE49-F238E27FC236}">
                <a16:creationId xmlns:a16="http://schemas.microsoft.com/office/drawing/2014/main" id="{41D39055-A61A-44F9-9BB1-16F5EDDF7F1A}"/>
              </a:ext>
            </a:extLst>
          </p:cNvPr>
          <p:cNvSpPr/>
          <p:nvPr/>
        </p:nvSpPr>
        <p:spPr>
          <a:xfrm>
            <a:off x="1138269" y="4817067"/>
            <a:ext cx="228600" cy="215900"/>
          </a:xfrm>
          <a:prstGeom prst="ellipse">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D0594C05-1DA9-4197-A412-A8D057E868F3}"/>
              </a:ext>
            </a:extLst>
          </p:cNvPr>
          <p:cNvSpPr/>
          <p:nvPr/>
        </p:nvSpPr>
        <p:spPr>
          <a:xfrm>
            <a:off x="5725142" y="2477017"/>
            <a:ext cx="237981" cy="213865"/>
          </a:xfrm>
          <a:prstGeom prst="ellipse">
            <a:avLst/>
          </a:prstGeom>
          <a:ln w="38100">
            <a:solidFill>
              <a:srgbClr val="E51A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F9657358-1D7A-45DD-821A-2C99FC9EEB23}"/>
              </a:ext>
            </a:extLst>
          </p:cNvPr>
          <p:cNvSpPr/>
          <p:nvPr/>
        </p:nvSpPr>
        <p:spPr>
          <a:xfrm>
            <a:off x="7417238" y="1921775"/>
            <a:ext cx="237981" cy="213865"/>
          </a:xfrm>
          <a:prstGeom prst="ellipse">
            <a:avLst/>
          </a:prstGeom>
          <a:ln w="38100">
            <a:solidFill>
              <a:srgbClr val="E51A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Oval 40">
            <a:extLst>
              <a:ext uri="{FF2B5EF4-FFF2-40B4-BE49-F238E27FC236}">
                <a16:creationId xmlns:a16="http://schemas.microsoft.com/office/drawing/2014/main" id="{B0ED8158-2992-4034-8B32-65FC36D5D44A}"/>
              </a:ext>
            </a:extLst>
          </p:cNvPr>
          <p:cNvSpPr/>
          <p:nvPr/>
        </p:nvSpPr>
        <p:spPr>
          <a:xfrm>
            <a:off x="8228765" y="1704309"/>
            <a:ext cx="237981" cy="213865"/>
          </a:xfrm>
          <a:prstGeom prst="ellipse">
            <a:avLst/>
          </a:prstGeom>
          <a:ln w="38100">
            <a:solidFill>
              <a:srgbClr val="E51A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9C46D92A-2732-4FC0-A184-6B106736AC9C}"/>
              </a:ext>
            </a:extLst>
          </p:cNvPr>
          <p:cNvSpPr/>
          <p:nvPr/>
        </p:nvSpPr>
        <p:spPr>
          <a:xfrm>
            <a:off x="7680531" y="1872750"/>
            <a:ext cx="354824" cy="237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68DA6F-B01D-4290-A30D-3D38F68EC214}"/>
              </a:ext>
            </a:extLst>
          </p:cNvPr>
          <p:cNvSpPr/>
          <p:nvPr/>
        </p:nvSpPr>
        <p:spPr>
          <a:xfrm>
            <a:off x="7953006" y="1748310"/>
            <a:ext cx="264178" cy="28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EF0DDDE-722A-443A-8BFE-76D99A345FA6}"/>
              </a:ext>
            </a:extLst>
          </p:cNvPr>
          <p:cNvCxnSpPr>
            <a:cxnSpLocks/>
          </p:cNvCxnSpPr>
          <p:nvPr/>
        </p:nvCxnSpPr>
        <p:spPr>
          <a:xfrm flipV="1">
            <a:off x="7649225" y="1872384"/>
            <a:ext cx="576772" cy="162726"/>
          </a:xfrm>
          <a:prstGeom prst="line">
            <a:avLst/>
          </a:prstGeom>
          <a:ln w="38100">
            <a:solidFill>
              <a:srgbClr val="E51A82"/>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77B190-580D-40CD-B4FE-B452996204B9}"/>
              </a:ext>
            </a:extLst>
          </p:cNvPr>
          <p:cNvCxnSpPr>
            <a:cxnSpLocks/>
          </p:cNvCxnSpPr>
          <p:nvPr/>
        </p:nvCxnSpPr>
        <p:spPr>
          <a:xfrm flipV="1">
            <a:off x="8024591" y="1890319"/>
            <a:ext cx="200323" cy="253575"/>
          </a:xfrm>
          <a:prstGeom prst="line">
            <a:avLst/>
          </a:prstGeom>
          <a:ln w="381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1635E9A-EEFD-41A9-8F98-D3068510E6F7}"/>
              </a:ext>
            </a:extLst>
          </p:cNvPr>
          <p:cNvSpPr/>
          <p:nvPr/>
        </p:nvSpPr>
        <p:spPr>
          <a:xfrm>
            <a:off x="6982576" y="2210625"/>
            <a:ext cx="237981" cy="213865"/>
          </a:xfrm>
          <a:prstGeom prst="ellipse">
            <a:avLst/>
          </a:prstGeom>
          <a:ln w="38100">
            <a:solidFill>
              <a:srgbClr val="E51A8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Freeform: Shape 54">
            <a:extLst>
              <a:ext uri="{FF2B5EF4-FFF2-40B4-BE49-F238E27FC236}">
                <a16:creationId xmlns:a16="http://schemas.microsoft.com/office/drawing/2014/main" id="{D78C061E-8450-413D-9E1C-0D639BCBA3C1}"/>
              </a:ext>
            </a:extLst>
          </p:cNvPr>
          <p:cNvSpPr/>
          <p:nvPr/>
        </p:nvSpPr>
        <p:spPr>
          <a:xfrm>
            <a:off x="1220892" y="2008189"/>
            <a:ext cx="7099643" cy="3290534"/>
          </a:xfrm>
          <a:custGeom>
            <a:avLst/>
            <a:gdLst>
              <a:gd name="connsiteX0" fmla="*/ 0 w 7607704"/>
              <a:gd name="connsiteY0" fmla="*/ 3911600 h 3911600"/>
              <a:gd name="connsiteX1" fmla="*/ 2921000 w 7607704"/>
              <a:gd name="connsiteY1" fmla="*/ 2921000 h 3911600"/>
              <a:gd name="connsiteX2" fmla="*/ 6832600 w 7607704"/>
              <a:gd name="connsiteY2" fmla="*/ 571500 h 3911600"/>
              <a:gd name="connsiteX3" fmla="*/ 7607300 w 7607704"/>
              <a:gd name="connsiteY3" fmla="*/ 0 h 3911600"/>
            </a:gdLst>
            <a:ahLst/>
            <a:cxnLst>
              <a:cxn ang="0">
                <a:pos x="connsiteX0" y="connsiteY0"/>
              </a:cxn>
              <a:cxn ang="0">
                <a:pos x="connsiteX1" y="connsiteY1"/>
              </a:cxn>
              <a:cxn ang="0">
                <a:pos x="connsiteX2" y="connsiteY2"/>
              </a:cxn>
              <a:cxn ang="0">
                <a:pos x="connsiteX3" y="connsiteY3"/>
              </a:cxn>
            </a:cxnLst>
            <a:rect l="l" t="t" r="r" b="b"/>
            <a:pathLst>
              <a:path w="7607704" h="3911600">
                <a:moveTo>
                  <a:pt x="0" y="3911600"/>
                </a:moveTo>
                <a:cubicBezTo>
                  <a:pt x="891116" y="3694641"/>
                  <a:pt x="1782233" y="3477683"/>
                  <a:pt x="2921000" y="2921000"/>
                </a:cubicBezTo>
                <a:cubicBezTo>
                  <a:pt x="4059767" y="2364317"/>
                  <a:pt x="6051550" y="1058333"/>
                  <a:pt x="6832600" y="571500"/>
                </a:cubicBezTo>
                <a:cubicBezTo>
                  <a:pt x="7613650" y="84667"/>
                  <a:pt x="7610475" y="42333"/>
                  <a:pt x="7607300"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772DA9C-15C5-40FD-B79E-EE6D5AFB9084}"/>
              </a:ext>
            </a:extLst>
          </p:cNvPr>
          <p:cNvSpPr/>
          <p:nvPr/>
        </p:nvSpPr>
        <p:spPr>
          <a:xfrm>
            <a:off x="6580046" y="4694868"/>
            <a:ext cx="815158" cy="72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FPET</a:t>
            </a:r>
          </a:p>
        </p:txBody>
      </p:sp>
      <p:cxnSp>
        <p:nvCxnSpPr>
          <p:cNvPr id="59" name="Straight Connector 58">
            <a:extLst>
              <a:ext uri="{FF2B5EF4-FFF2-40B4-BE49-F238E27FC236}">
                <a16:creationId xmlns:a16="http://schemas.microsoft.com/office/drawing/2014/main" id="{978AAE4F-3DE0-4B73-AE2C-E9C9F0619B5A}"/>
              </a:ext>
            </a:extLst>
          </p:cNvPr>
          <p:cNvCxnSpPr/>
          <p:nvPr/>
        </p:nvCxnSpPr>
        <p:spPr>
          <a:xfrm>
            <a:off x="6743700" y="4895665"/>
            <a:ext cx="47685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2102E5C5-AA5F-47EB-91F6-9CE43511720D}"/>
              </a:ext>
            </a:extLst>
          </p:cNvPr>
          <p:cNvSpPr/>
          <p:nvPr/>
        </p:nvSpPr>
        <p:spPr>
          <a:xfrm>
            <a:off x="8286051" y="1979994"/>
            <a:ext cx="91138" cy="83747"/>
          </a:xfrm>
          <a:prstGeom prst="ellipse">
            <a:avLst/>
          </a:prstGeom>
          <a:solidFill>
            <a:schemeClr val="accent1">
              <a:lumMod val="75000"/>
            </a:schemeClr>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2102006D-3FC1-4AB2-BDE5-87409AF2FC45}"/>
              </a:ext>
            </a:extLst>
          </p:cNvPr>
          <p:cNvSpPr/>
          <p:nvPr/>
        </p:nvSpPr>
        <p:spPr>
          <a:xfrm>
            <a:off x="2978858" y="3881190"/>
            <a:ext cx="1959429" cy="836194"/>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04E6CF-7EF2-4EBB-A7A5-AC292D8EF1A9}"/>
              </a:ext>
            </a:extLst>
          </p:cNvPr>
          <p:cNvSpPr/>
          <p:nvPr/>
        </p:nvSpPr>
        <p:spPr>
          <a:xfrm rot="3255944">
            <a:off x="7707333" y="1101881"/>
            <a:ext cx="1193733" cy="163258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806" y="223528"/>
            <a:ext cx="5561943" cy="1009869"/>
          </a:xfrm>
        </p:spPr>
        <p:txBody>
          <a:bodyPr/>
          <a:lstStyle/>
          <a:p>
            <a:r>
              <a:rPr lang="en-US" dirty="0"/>
              <a:t>3. When there is very little data</a:t>
            </a:r>
          </a:p>
        </p:txBody>
      </p:sp>
      <p:sp>
        <p:nvSpPr>
          <p:cNvPr id="5" name="Content Placeholder 4"/>
          <p:cNvSpPr>
            <a:spLocks noGrp="1"/>
          </p:cNvSpPr>
          <p:nvPr>
            <p:ph sz="half" idx="1"/>
          </p:nvPr>
        </p:nvSpPr>
        <p:spPr>
          <a:xfrm>
            <a:off x="391889" y="2002079"/>
            <a:ext cx="4248150" cy="4367190"/>
          </a:xfrm>
        </p:spPr>
        <p:txBody>
          <a:bodyPr>
            <a:normAutofit lnSpcReduction="10000"/>
          </a:bodyPr>
          <a:lstStyle/>
          <a:p>
            <a:r>
              <a:rPr lang="en-US" sz="2400" dirty="0">
                <a:solidFill>
                  <a:schemeClr val="tx2"/>
                </a:solidFill>
              </a:rPr>
              <a:t>1970-2019:</a:t>
            </a:r>
          </a:p>
          <a:p>
            <a:pPr marL="342900" indent="-342900">
              <a:buFontTx/>
              <a:buChar char="-"/>
            </a:pPr>
            <a:r>
              <a:rPr lang="en-US" dirty="0"/>
              <a:t>Only 2 MICS (1999 &amp; 2006)</a:t>
            </a:r>
          </a:p>
          <a:p>
            <a:pPr marL="342900" indent="-342900">
              <a:buFontTx/>
              <a:buChar char="-"/>
            </a:pPr>
            <a:r>
              <a:rPr lang="en-US" dirty="0"/>
              <a:t>Difficult to discuss progress or changes when there is so little data, but we know (based on regional and global trends) that prevalence is not likely to be stagnant</a:t>
            </a:r>
          </a:p>
          <a:p>
            <a:pPr marL="342900" indent="-342900">
              <a:buFontTx/>
              <a:buChar char="-"/>
            </a:pPr>
            <a:r>
              <a:rPr lang="en-US" dirty="0"/>
              <a:t>FPET uses hierarchical data to inform the trend in mCPR, providing a growth narrative (with caveats – note the confidence interval), rather than an unchanged estimate from 13 years ago.</a:t>
            </a:r>
          </a:p>
          <a:p>
            <a:pPr lvl="1"/>
            <a:endParaRPr lang="en-US" dirty="0"/>
          </a:p>
        </p:txBody>
      </p:sp>
      <p:sp>
        <p:nvSpPr>
          <p:cNvPr id="2" name="Slide Number Placeholder 1"/>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23</a:t>
            </a:fld>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282820264"/>
              </p:ext>
            </p:extLst>
          </p:nvPr>
        </p:nvGraphicFramePr>
        <p:xfrm>
          <a:off x="5246097" y="4530375"/>
          <a:ext cx="3269252" cy="952630"/>
        </p:xfrm>
        <a:graphic>
          <a:graphicData uri="http://schemas.openxmlformats.org/drawingml/2006/table">
            <a:tbl>
              <a:tblPr firstRow="1" bandRow="1">
                <a:tableStyleId>{5C22544A-7EE6-4342-B048-85BDC9FD1C3A}</a:tableStyleId>
              </a:tblPr>
              <a:tblGrid>
                <a:gridCol w="1634626">
                  <a:extLst>
                    <a:ext uri="{9D8B030D-6E8A-4147-A177-3AD203B41FA5}">
                      <a16:colId xmlns:a16="http://schemas.microsoft.com/office/drawing/2014/main" val="2493840264"/>
                    </a:ext>
                  </a:extLst>
                </a:gridCol>
                <a:gridCol w="1634626">
                  <a:extLst>
                    <a:ext uri="{9D8B030D-6E8A-4147-A177-3AD203B41FA5}">
                      <a16:colId xmlns:a16="http://schemas.microsoft.com/office/drawing/2014/main" val="38990928"/>
                    </a:ext>
                  </a:extLst>
                </a:gridCol>
              </a:tblGrid>
              <a:tr h="434470">
                <a:tc>
                  <a:txBody>
                    <a:bodyPr/>
                    <a:lstStyle/>
                    <a:p>
                      <a:pPr algn="ctr"/>
                      <a:r>
                        <a:rPr lang="en-US" sz="1400" b="1" dirty="0"/>
                        <a:t>Survey (2006)</a:t>
                      </a:r>
                      <a:r>
                        <a:rPr lang="en-US" sz="1400" b="1" baseline="0" dirty="0"/>
                        <a:t> mCPR (MW)</a:t>
                      </a:r>
                      <a:endParaRPr lang="en-US" sz="1400" b="1" dirty="0"/>
                    </a:p>
                  </a:txBody>
                  <a:tcPr anchor="ctr">
                    <a:solidFill>
                      <a:schemeClr val="tx2"/>
                    </a:solidFill>
                  </a:tcPr>
                </a:tc>
                <a:tc>
                  <a:txBody>
                    <a:bodyPr/>
                    <a:lstStyle/>
                    <a:p>
                      <a:pPr algn="ctr"/>
                      <a:r>
                        <a:rPr lang="en-US" sz="1400" b="1" dirty="0"/>
                        <a:t>FPET (2019) </a:t>
                      </a:r>
                    </a:p>
                    <a:p>
                      <a:pPr algn="ctr"/>
                      <a:r>
                        <a:rPr lang="en-US" sz="1400" b="1" dirty="0"/>
                        <a:t>mCPR (MW)</a:t>
                      </a:r>
                    </a:p>
                  </a:txBody>
                  <a:tcPr anchor="ctr">
                    <a:solidFill>
                      <a:schemeClr val="tx2"/>
                    </a:solidFill>
                  </a:tcPr>
                </a:tc>
                <a:extLst>
                  <a:ext uri="{0D108BD9-81ED-4DB2-BD59-A6C34878D82A}">
                    <a16:rowId xmlns:a16="http://schemas.microsoft.com/office/drawing/2014/main" val="1741110042"/>
                  </a:ext>
                </a:extLst>
              </a:tr>
              <a:tr h="434470">
                <a:tc>
                  <a:txBody>
                    <a:bodyPr/>
                    <a:lstStyle/>
                    <a:p>
                      <a:pPr algn="ctr"/>
                      <a:r>
                        <a:rPr lang="en-US" sz="1400" b="1" dirty="0"/>
                        <a:t>1.2%</a:t>
                      </a:r>
                    </a:p>
                  </a:txBody>
                  <a:tcPr anchor="ctr"/>
                </a:tc>
                <a:tc>
                  <a:txBody>
                    <a:bodyPr/>
                    <a:lstStyle/>
                    <a:p>
                      <a:pPr algn="ctr"/>
                      <a:r>
                        <a:rPr lang="en-US" sz="1400" b="1" dirty="0"/>
                        <a:t>3.7%</a:t>
                      </a:r>
                    </a:p>
                  </a:txBody>
                  <a:tcPr anchor="ctr"/>
                </a:tc>
                <a:extLst>
                  <a:ext uri="{0D108BD9-81ED-4DB2-BD59-A6C34878D82A}">
                    <a16:rowId xmlns:a16="http://schemas.microsoft.com/office/drawing/2014/main" val="24004965"/>
                  </a:ext>
                </a:extLst>
              </a:tr>
            </a:tbl>
          </a:graphicData>
        </a:graphic>
      </p:graphicFrame>
      <p:sp>
        <p:nvSpPr>
          <p:cNvPr id="10" name="TextBox 9"/>
          <p:cNvSpPr txBox="1"/>
          <p:nvPr/>
        </p:nvSpPr>
        <p:spPr>
          <a:xfrm>
            <a:off x="5246096" y="5538430"/>
            <a:ext cx="3269253" cy="923330"/>
          </a:xfrm>
          <a:prstGeom prst="rect">
            <a:avLst/>
          </a:prstGeom>
          <a:noFill/>
        </p:spPr>
        <p:txBody>
          <a:bodyPr wrap="square" rtlCol="0">
            <a:spAutoFit/>
          </a:bodyPr>
          <a:lstStyle/>
          <a:p>
            <a:pPr algn="ctr"/>
            <a:r>
              <a:rPr lang="en-US" b="1" dirty="0">
                <a:solidFill>
                  <a:schemeClr val="tx2"/>
                </a:solidFill>
              </a:rPr>
              <a:t>With FPET estimate, we see conservative estimate of  .19% </a:t>
            </a:r>
            <a:r>
              <a:rPr lang="en-US" b="1" dirty="0" err="1">
                <a:solidFill>
                  <a:schemeClr val="tx2"/>
                </a:solidFill>
              </a:rPr>
              <a:t>pt</a:t>
            </a:r>
            <a:r>
              <a:rPr lang="en-US" b="1" dirty="0">
                <a:solidFill>
                  <a:schemeClr val="tx2"/>
                </a:solidFill>
              </a:rPr>
              <a:t> growth per year.</a:t>
            </a:r>
          </a:p>
        </p:txBody>
      </p:sp>
      <p:pic>
        <p:nvPicPr>
          <p:cNvPr id="3" name="Picture 2">
            <a:extLst>
              <a:ext uri="{FF2B5EF4-FFF2-40B4-BE49-F238E27FC236}">
                <a16:creationId xmlns:a16="http://schemas.microsoft.com/office/drawing/2014/main" id="{3FF5850D-ED5F-4F9E-9EDD-E09D4398F8A3}"/>
              </a:ext>
            </a:extLst>
          </p:cNvPr>
          <p:cNvPicPr>
            <a:picLocks noChangeAspect="1"/>
          </p:cNvPicPr>
          <p:nvPr/>
        </p:nvPicPr>
        <p:blipFill rotWithShape="1">
          <a:blip r:embed="rId3"/>
          <a:srcRect l="32500" t="22754" r="41196" b="26216"/>
          <a:stretch/>
        </p:blipFill>
        <p:spPr>
          <a:xfrm>
            <a:off x="5078895" y="1152938"/>
            <a:ext cx="3436453" cy="3140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A7F96AD-7441-4152-905C-1EBAA51A2EE4}"/>
              </a:ext>
            </a:extLst>
          </p:cNvPr>
          <p:cNvSpPr txBox="1"/>
          <p:nvPr/>
        </p:nvSpPr>
        <p:spPr>
          <a:xfrm>
            <a:off x="1840674" y="1125844"/>
            <a:ext cx="1522636" cy="584775"/>
          </a:xfrm>
          <a:prstGeom prst="rect">
            <a:avLst/>
          </a:prstGeom>
          <a:solidFill>
            <a:schemeClr val="bg2"/>
          </a:solidFill>
          <a:ln w="28575">
            <a:solidFill>
              <a:schemeClr val="bg2"/>
            </a:solidFill>
          </a:ln>
        </p:spPr>
        <p:txBody>
          <a:bodyPr wrap="square" rtlCol="0">
            <a:spAutoFit/>
          </a:bodyPr>
          <a:lstStyle/>
          <a:p>
            <a:r>
              <a:rPr lang="en-US" sz="3200" dirty="0">
                <a:solidFill>
                  <a:schemeClr val="bg1"/>
                </a:solidFill>
              </a:rPr>
              <a:t>Somalia</a:t>
            </a:r>
          </a:p>
        </p:txBody>
      </p:sp>
    </p:spTree>
    <p:extLst>
      <p:ext uri="{BB962C8B-B14F-4D97-AF65-F5344CB8AC3E}">
        <p14:creationId xmlns:p14="http://schemas.microsoft.com/office/powerpoint/2010/main" val="69184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726" y="333667"/>
            <a:ext cx="5435819" cy="734364"/>
          </a:xfrm>
        </p:spPr>
        <p:txBody>
          <a:bodyPr/>
          <a:lstStyle/>
          <a:p>
            <a:r>
              <a:rPr lang="en-US" dirty="0"/>
              <a:t>4. When our data is outdated</a:t>
            </a:r>
          </a:p>
        </p:txBody>
      </p:sp>
      <p:sp>
        <p:nvSpPr>
          <p:cNvPr id="5" name="Content Placeholder 4"/>
          <p:cNvSpPr>
            <a:spLocks noGrp="1"/>
          </p:cNvSpPr>
          <p:nvPr>
            <p:ph sz="half" idx="1"/>
          </p:nvPr>
        </p:nvSpPr>
        <p:spPr>
          <a:xfrm>
            <a:off x="391889" y="1915943"/>
            <a:ext cx="3794484" cy="4577397"/>
          </a:xfrm>
        </p:spPr>
        <p:txBody>
          <a:bodyPr>
            <a:normAutofit/>
          </a:bodyPr>
          <a:lstStyle/>
          <a:p>
            <a:r>
              <a:rPr lang="en-US" sz="2600" dirty="0">
                <a:solidFill>
                  <a:schemeClr val="tx2"/>
                </a:solidFill>
              </a:rPr>
              <a:t>Last Survey: 2013 DHS</a:t>
            </a:r>
          </a:p>
          <a:p>
            <a:pPr marL="342900" indent="-342900">
              <a:buFontTx/>
              <a:buChar char="-"/>
            </a:pPr>
            <a:r>
              <a:rPr lang="en-US" dirty="0"/>
              <a:t>FPET allows us to estimate progress (based on existing data as well as what we know about mCPR growth – S Curve) rather than rely on outdated survey</a:t>
            </a:r>
          </a:p>
          <a:p>
            <a:pPr marL="342900" indent="-342900">
              <a:buFontTx/>
              <a:buChar char="-"/>
            </a:pPr>
            <a:r>
              <a:rPr lang="en-US" dirty="0"/>
              <a:t>When 2017 MICS results came out, FPET results were largely validated. </a:t>
            </a:r>
          </a:p>
          <a:p>
            <a:pPr marL="342900" indent="-342900">
              <a:buFontTx/>
              <a:buChar char="-"/>
            </a:pPr>
            <a:r>
              <a:rPr lang="en-US" dirty="0"/>
              <a:t>FPET can now be updated with the new data to produce even better estimates going forward.</a:t>
            </a:r>
          </a:p>
        </p:txBody>
      </p:sp>
      <p:sp>
        <p:nvSpPr>
          <p:cNvPr id="2" name="Slide Number Placeholder 1"/>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24</a:t>
            </a:fld>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6123686"/>
              </p:ext>
            </p:extLst>
          </p:nvPr>
        </p:nvGraphicFramePr>
        <p:xfrm>
          <a:off x="4437559" y="4413542"/>
          <a:ext cx="4063365" cy="952630"/>
        </p:xfrm>
        <a:graphic>
          <a:graphicData uri="http://schemas.openxmlformats.org/drawingml/2006/table">
            <a:tbl>
              <a:tblPr firstRow="1" bandRow="1">
                <a:tableStyleId>{5C22544A-7EE6-4342-B048-85BDC9FD1C3A}</a:tableStyleId>
              </a:tblPr>
              <a:tblGrid>
                <a:gridCol w="1354455">
                  <a:extLst>
                    <a:ext uri="{9D8B030D-6E8A-4147-A177-3AD203B41FA5}">
                      <a16:colId xmlns:a16="http://schemas.microsoft.com/office/drawing/2014/main" val="2493840264"/>
                    </a:ext>
                  </a:extLst>
                </a:gridCol>
                <a:gridCol w="1354455">
                  <a:extLst>
                    <a:ext uri="{9D8B030D-6E8A-4147-A177-3AD203B41FA5}">
                      <a16:colId xmlns:a16="http://schemas.microsoft.com/office/drawing/2014/main" val="3831269281"/>
                    </a:ext>
                  </a:extLst>
                </a:gridCol>
                <a:gridCol w="1354455">
                  <a:extLst>
                    <a:ext uri="{9D8B030D-6E8A-4147-A177-3AD203B41FA5}">
                      <a16:colId xmlns:a16="http://schemas.microsoft.com/office/drawing/2014/main" val="38990928"/>
                    </a:ext>
                  </a:extLst>
                </a:gridCol>
              </a:tblGrid>
              <a:tr h="434470">
                <a:tc>
                  <a:txBody>
                    <a:bodyPr/>
                    <a:lstStyle/>
                    <a:p>
                      <a:pPr algn="ctr"/>
                      <a:r>
                        <a:rPr lang="en-US" sz="1400" b="1" dirty="0"/>
                        <a:t>Survey (2013)</a:t>
                      </a:r>
                      <a:r>
                        <a:rPr lang="en-US" sz="1400" b="1" baseline="0" dirty="0"/>
                        <a:t> mCPR (AW)</a:t>
                      </a:r>
                      <a:endParaRPr lang="en-US" sz="1400" b="1" dirty="0"/>
                    </a:p>
                  </a:txBody>
                  <a:tcPr anchor="ctr">
                    <a:solidFill>
                      <a:schemeClr val="tx2"/>
                    </a:solidFill>
                  </a:tcPr>
                </a:tc>
                <a:tc>
                  <a:txBody>
                    <a:bodyPr/>
                    <a:lstStyle/>
                    <a:p>
                      <a:pPr algn="ctr"/>
                      <a:r>
                        <a:rPr lang="en-US" sz="1400" b="1" dirty="0"/>
                        <a:t>FPET (2017) </a:t>
                      </a:r>
                    </a:p>
                    <a:p>
                      <a:pPr algn="ctr"/>
                      <a:r>
                        <a:rPr lang="en-US" sz="1400" b="1" dirty="0"/>
                        <a:t>mCPR (AW)</a:t>
                      </a:r>
                    </a:p>
                  </a:txBody>
                  <a:tcPr anchor="ctr">
                    <a:solidFill>
                      <a:schemeClr val="tx2"/>
                    </a:solidFill>
                  </a:tcPr>
                </a:tc>
                <a:tc>
                  <a:txBody>
                    <a:bodyPr/>
                    <a:lstStyle/>
                    <a:p>
                      <a:pPr algn="ctr"/>
                      <a:r>
                        <a:rPr lang="en-US" sz="1400" b="1" dirty="0"/>
                        <a:t>MICS (2017) </a:t>
                      </a:r>
                    </a:p>
                    <a:p>
                      <a:pPr algn="ctr"/>
                      <a:r>
                        <a:rPr lang="en-US" sz="1400" b="1" dirty="0"/>
                        <a:t>mCPR (AW)</a:t>
                      </a:r>
                    </a:p>
                  </a:txBody>
                  <a:tcPr anchor="ctr">
                    <a:solidFill>
                      <a:schemeClr val="tx2"/>
                    </a:solidFill>
                  </a:tcPr>
                </a:tc>
                <a:extLst>
                  <a:ext uri="{0D108BD9-81ED-4DB2-BD59-A6C34878D82A}">
                    <a16:rowId xmlns:a16="http://schemas.microsoft.com/office/drawing/2014/main" val="1741110042"/>
                  </a:ext>
                </a:extLst>
              </a:tr>
              <a:tr h="434470">
                <a:tc>
                  <a:txBody>
                    <a:bodyPr/>
                    <a:lstStyle/>
                    <a:p>
                      <a:pPr algn="ctr"/>
                      <a:r>
                        <a:rPr lang="en-US" sz="1400" b="1" dirty="0"/>
                        <a:t>22.1%</a:t>
                      </a:r>
                    </a:p>
                  </a:txBody>
                  <a:tcPr anchor="ctr"/>
                </a:tc>
                <a:tc>
                  <a:txBody>
                    <a:bodyPr/>
                    <a:lstStyle/>
                    <a:p>
                      <a:pPr algn="ctr"/>
                      <a:r>
                        <a:rPr lang="en-US" sz="1400" b="1" dirty="0"/>
                        <a:t>25.9%</a:t>
                      </a:r>
                    </a:p>
                  </a:txBody>
                  <a:tcPr anchor="ctr"/>
                </a:tc>
                <a:tc>
                  <a:txBody>
                    <a:bodyPr/>
                    <a:lstStyle/>
                    <a:p>
                      <a:pPr algn="ctr"/>
                      <a:r>
                        <a:rPr lang="en-US" sz="1400" b="1" dirty="0"/>
                        <a:t>25.5%</a:t>
                      </a:r>
                    </a:p>
                  </a:txBody>
                  <a:tcPr anchor="ctr"/>
                </a:tc>
                <a:extLst>
                  <a:ext uri="{0D108BD9-81ED-4DB2-BD59-A6C34878D82A}">
                    <a16:rowId xmlns:a16="http://schemas.microsoft.com/office/drawing/2014/main" val="24004965"/>
                  </a:ext>
                </a:extLst>
              </a:tr>
            </a:tbl>
          </a:graphicData>
        </a:graphic>
      </p:graphicFrame>
      <p:sp>
        <p:nvSpPr>
          <p:cNvPr id="9" name="TextBox 8"/>
          <p:cNvSpPr txBox="1"/>
          <p:nvPr/>
        </p:nvSpPr>
        <p:spPr>
          <a:xfrm>
            <a:off x="4437560" y="5538430"/>
            <a:ext cx="4077790" cy="584775"/>
          </a:xfrm>
          <a:prstGeom prst="rect">
            <a:avLst/>
          </a:prstGeom>
          <a:noFill/>
        </p:spPr>
        <p:txBody>
          <a:bodyPr wrap="square" rtlCol="0">
            <a:spAutoFit/>
          </a:bodyPr>
          <a:lstStyle/>
          <a:p>
            <a:pPr algn="ctr"/>
            <a:r>
              <a:rPr lang="en-US" sz="1600" b="1" dirty="0">
                <a:solidFill>
                  <a:schemeClr val="tx2"/>
                </a:solidFill>
              </a:rPr>
              <a:t>FPET estimated .95% </a:t>
            </a:r>
            <a:r>
              <a:rPr lang="en-US" sz="1600" b="1" dirty="0" err="1">
                <a:solidFill>
                  <a:schemeClr val="tx2"/>
                </a:solidFill>
              </a:rPr>
              <a:t>pt</a:t>
            </a:r>
            <a:r>
              <a:rPr lang="en-US" sz="1600" b="1" dirty="0">
                <a:solidFill>
                  <a:schemeClr val="tx2"/>
                </a:solidFill>
              </a:rPr>
              <a:t> growth per year. </a:t>
            </a:r>
          </a:p>
          <a:p>
            <a:pPr algn="ctr"/>
            <a:r>
              <a:rPr lang="en-US" sz="1600" b="1" dirty="0">
                <a:solidFill>
                  <a:schemeClr val="tx2"/>
                </a:solidFill>
              </a:rPr>
              <a:t>Survey indicated .85% </a:t>
            </a:r>
            <a:r>
              <a:rPr lang="en-US" sz="1600" b="1" dirty="0" err="1">
                <a:solidFill>
                  <a:schemeClr val="tx2"/>
                </a:solidFill>
              </a:rPr>
              <a:t>pt</a:t>
            </a:r>
            <a:r>
              <a:rPr lang="en-US" sz="1600" b="1" dirty="0">
                <a:solidFill>
                  <a:schemeClr val="tx2"/>
                </a:solidFill>
              </a:rPr>
              <a:t> growth per year</a:t>
            </a:r>
          </a:p>
        </p:txBody>
      </p:sp>
      <p:pic>
        <p:nvPicPr>
          <p:cNvPr id="10" name="Picture 9">
            <a:extLst>
              <a:ext uri="{FF2B5EF4-FFF2-40B4-BE49-F238E27FC236}">
                <a16:creationId xmlns:a16="http://schemas.microsoft.com/office/drawing/2014/main" id="{530EDD9B-94BC-49E9-93DA-1DB5EF2355E3}"/>
              </a:ext>
            </a:extLst>
          </p:cNvPr>
          <p:cNvPicPr>
            <a:picLocks noChangeAspect="1"/>
          </p:cNvPicPr>
          <p:nvPr/>
        </p:nvPicPr>
        <p:blipFill rotWithShape="1">
          <a:blip r:embed="rId3"/>
          <a:srcRect l="30434" t="35122" r="39892" b="10033"/>
          <a:stretch/>
        </p:blipFill>
        <p:spPr>
          <a:xfrm>
            <a:off x="4949688" y="1271748"/>
            <a:ext cx="3322586" cy="3004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AAB69A44-70C4-4AD4-B0DB-235FA7206FF3}"/>
              </a:ext>
            </a:extLst>
          </p:cNvPr>
          <p:cNvSpPr txBox="1"/>
          <p:nvPr/>
        </p:nvSpPr>
        <p:spPr>
          <a:xfrm>
            <a:off x="871726" y="1127069"/>
            <a:ext cx="2355303" cy="584775"/>
          </a:xfrm>
          <a:prstGeom prst="rect">
            <a:avLst/>
          </a:prstGeom>
          <a:solidFill>
            <a:schemeClr val="bg2"/>
          </a:solidFill>
          <a:ln w="28575">
            <a:solidFill>
              <a:schemeClr val="bg2"/>
            </a:solidFill>
          </a:ln>
        </p:spPr>
        <p:txBody>
          <a:bodyPr wrap="square" rtlCol="0">
            <a:spAutoFit/>
          </a:bodyPr>
          <a:lstStyle/>
          <a:p>
            <a:r>
              <a:rPr lang="en-US" sz="3200" dirty="0">
                <a:solidFill>
                  <a:schemeClr val="bg1"/>
                </a:solidFill>
              </a:rPr>
              <a:t>Sierra Leone</a:t>
            </a:r>
          </a:p>
        </p:txBody>
      </p:sp>
    </p:spTree>
    <p:extLst>
      <p:ext uri="{BB962C8B-B14F-4D97-AF65-F5344CB8AC3E}">
        <p14:creationId xmlns:p14="http://schemas.microsoft.com/office/powerpoint/2010/main" val="36934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750" y="348321"/>
            <a:ext cx="7693573" cy="641214"/>
          </a:xfrm>
        </p:spPr>
        <p:txBody>
          <a:bodyPr/>
          <a:lstStyle/>
          <a:p>
            <a:r>
              <a:rPr lang="en-US" dirty="0"/>
              <a:t>Service statistics can improve our estimates</a:t>
            </a:r>
          </a:p>
        </p:txBody>
      </p:sp>
      <p:sp>
        <p:nvSpPr>
          <p:cNvPr id="5" name="Content Placeholder 4"/>
          <p:cNvSpPr>
            <a:spLocks noGrp="1"/>
          </p:cNvSpPr>
          <p:nvPr>
            <p:ph sz="half" idx="1"/>
          </p:nvPr>
        </p:nvSpPr>
        <p:spPr>
          <a:xfrm>
            <a:off x="391889" y="1710927"/>
            <a:ext cx="4143648" cy="4803297"/>
          </a:xfrm>
        </p:spPr>
        <p:txBody>
          <a:bodyPr>
            <a:normAutofit fontScale="92500" lnSpcReduction="10000"/>
          </a:bodyPr>
          <a:lstStyle/>
          <a:p>
            <a:r>
              <a:rPr lang="en-US" sz="2200" b="1" dirty="0">
                <a:solidFill>
                  <a:schemeClr val="tx2"/>
                </a:solidFill>
              </a:rPr>
              <a:t>1980-2015:</a:t>
            </a:r>
          </a:p>
          <a:p>
            <a:pPr marL="342900" indent="-342900">
              <a:buFontTx/>
              <a:buChar char="-"/>
            </a:pPr>
            <a:r>
              <a:rPr lang="en-US" dirty="0"/>
              <a:t>5 Surveys</a:t>
            </a:r>
          </a:p>
          <a:p>
            <a:pPr marL="342900" indent="-342900">
              <a:buFontTx/>
              <a:buChar char="-"/>
            </a:pPr>
            <a:r>
              <a:rPr lang="en-US" dirty="0"/>
              <a:t>Last Survey as in 2011 (Before FP2020) , but we know that with FP2020 and OP, it is likely that prevalence is growing</a:t>
            </a:r>
          </a:p>
          <a:p>
            <a:pPr marL="342900" indent="-342900">
              <a:buFontTx/>
              <a:buChar char="-"/>
            </a:pPr>
            <a:r>
              <a:rPr lang="en-US" dirty="0"/>
              <a:t>Cote d’Ivoire has consistent trends in service statistics (clients), overlapping with the last survey, that indicate a steady upward trend. </a:t>
            </a:r>
          </a:p>
          <a:p>
            <a:pPr marL="342900" indent="-342900">
              <a:buFontTx/>
              <a:buChar char="-"/>
            </a:pPr>
            <a:r>
              <a:rPr lang="en-US" dirty="0"/>
              <a:t>Incorporating service statistics:</a:t>
            </a:r>
          </a:p>
          <a:p>
            <a:pPr marL="600069" lvl="1" indent="-342900">
              <a:buFontTx/>
              <a:buChar char="-"/>
            </a:pPr>
            <a:r>
              <a:rPr lang="en-US" dirty="0"/>
              <a:t>provides more data on recent trends (especially important in short-term monitoring)</a:t>
            </a:r>
          </a:p>
          <a:p>
            <a:pPr marL="600069" lvl="1" indent="-342900">
              <a:buFontTx/>
              <a:buChar char="-"/>
            </a:pPr>
            <a:r>
              <a:rPr lang="en-US" dirty="0"/>
              <a:t>gives more confidence in the estimate </a:t>
            </a:r>
          </a:p>
          <a:p>
            <a:pPr marL="600069" lvl="1" indent="-342900">
              <a:buFontTx/>
              <a:buChar char="-"/>
            </a:pPr>
            <a:r>
              <a:rPr lang="en-US" dirty="0"/>
              <a:t>supports use of government data </a:t>
            </a:r>
          </a:p>
          <a:p>
            <a:pPr marL="600069" lvl="1" indent="-342900">
              <a:buFontTx/>
              <a:buChar char="-"/>
            </a:pPr>
            <a:r>
              <a:rPr lang="en-US" dirty="0"/>
              <a:t>promotes country ownership of estimates</a:t>
            </a:r>
          </a:p>
        </p:txBody>
      </p:sp>
      <p:pic>
        <p:nvPicPr>
          <p:cNvPr id="3" name="Content Placeholder 2"/>
          <p:cNvPicPr>
            <a:picLocks noGrp="1" noChangeAspect="1"/>
          </p:cNvPicPr>
          <p:nvPr>
            <p:ph sz="half" idx="2"/>
          </p:nvPr>
        </p:nvPicPr>
        <p:blipFill>
          <a:blip r:embed="rId3"/>
          <a:stretch>
            <a:fillRect/>
          </a:stretch>
        </p:blipFill>
        <p:spPr>
          <a:xfrm>
            <a:off x="4955176" y="4037695"/>
            <a:ext cx="2604199" cy="2328460"/>
          </a:xfrm>
          <a:prstGeom prst="rect">
            <a:avLst/>
          </a:prstGeom>
        </p:spPr>
      </p:pic>
      <p:sp>
        <p:nvSpPr>
          <p:cNvPr id="2" name="Slide Number Placeholder 1"/>
          <p:cNvSpPr>
            <a:spLocks noGrp="1"/>
          </p:cNvSpPr>
          <p:nvPr>
            <p:ph type="sldNum" sz="quarter" idx="14"/>
          </p:nvPr>
        </p:nvSpPr>
        <p:spPr/>
        <p:txBody>
          <a:bodyPr/>
          <a:lstStyle/>
          <a:p>
            <a:pPr defTabSz="342900">
              <a:defRPr/>
            </a:pPr>
            <a:fld id="{3251E34F-BA98-441A-813E-C5CB75980AB9}" type="slidenum">
              <a:rPr lang="en-US" smtClean="0">
                <a:solidFill>
                  <a:prstClr val="black"/>
                </a:solidFill>
              </a:rPr>
              <a:pPr defTabSz="342900">
                <a:defRPr/>
              </a:pPr>
              <a:t>25</a:t>
            </a:fld>
            <a:endParaRPr lang="en-US" dirty="0">
              <a:solidFill>
                <a:prstClr val="black"/>
              </a:solidFill>
            </a:endParaRPr>
          </a:p>
        </p:txBody>
      </p:sp>
      <p:pic>
        <p:nvPicPr>
          <p:cNvPr id="7" name="Picture 6"/>
          <p:cNvPicPr>
            <a:picLocks noChangeAspect="1"/>
          </p:cNvPicPr>
          <p:nvPr/>
        </p:nvPicPr>
        <p:blipFill>
          <a:blip r:embed="rId4"/>
          <a:stretch>
            <a:fillRect/>
          </a:stretch>
        </p:blipFill>
        <p:spPr>
          <a:xfrm>
            <a:off x="4955176" y="1695303"/>
            <a:ext cx="2604198" cy="233657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26563004"/>
              </p:ext>
            </p:extLst>
          </p:nvPr>
        </p:nvGraphicFramePr>
        <p:xfrm>
          <a:off x="7494267" y="2096225"/>
          <a:ext cx="1045029" cy="1554480"/>
        </p:xfrm>
        <a:graphic>
          <a:graphicData uri="http://schemas.openxmlformats.org/drawingml/2006/table">
            <a:tbl>
              <a:tblPr firstRow="1" bandRow="1">
                <a:tableStyleId>{5C22544A-7EE6-4342-B048-85BDC9FD1C3A}</a:tableStyleId>
              </a:tblPr>
              <a:tblGrid>
                <a:gridCol w="1045029">
                  <a:extLst>
                    <a:ext uri="{9D8B030D-6E8A-4147-A177-3AD203B41FA5}">
                      <a16:colId xmlns:a16="http://schemas.microsoft.com/office/drawing/2014/main" val="2493840264"/>
                    </a:ext>
                  </a:extLst>
                </a:gridCol>
              </a:tblGrid>
              <a:tr h="434470">
                <a:tc>
                  <a:txBody>
                    <a:bodyPr/>
                    <a:lstStyle/>
                    <a:p>
                      <a:pPr algn="ctr"/>
                      <a:r>
                        <a:rPr lang="en-US" sz="1400" b="1" dirty="0"/>
                        <a:t>CI (95%)</a:t>
                      </a:r>
                    </a:p>
                    <a:p>
                      <a:pPr algn="ctr"/>
                      <a:r>
                        <a:rPr lang="en-US" sz="1400" b="1" dirty="0"/>
                        <a:t>2016.5 </a:t>
                      </a:r>
                    </a:p>
                  </a:txBody>
                  <a:tcPr anchor="ctr">
                    <a:solidFill>
                      <a:schemeClr val="tx2"/>
                    </a:solidFill>
                  </a:tcPr>
                </a:tc>
                <a:extLst>
                  <a:ext uri="{0D108BD9-81ED-4DB2-BD59-A6C34878D82A}">
                    <a16:rowId xmlns:a16="http://schemas.microsoft.com/office/drawing/2014/main" val="1741110042"/>
                  </a:ext>
                </a:extLst>
              </a:tr>
              <a:tr h="434470">
                <a:tc>
                  <a:txBody>
                    <a:bodyPr/>
                    <a:lstStyle/>
                    <a:p>
                      <a:pPr algn="ctr"/>
                      <a:r>
                        <a:rPr lang="en-US" sz="1400" b="1" dirty="0"/>
                        <a:t>8.8% - 24.7%</a:t>
                      </a:r>
                    </a:p>
                  </a:txBody>
                  <a:tcPr anchor="ctr"/>
                </a:tc>
                <a:extLst>
                  <a:ext uri="{0D108BD9-81ED-4DB2-BD59-A6C34878D82A}">
                    <a16:rowId xmlns:a16="http://schemas.microsoft.com/office/drawing/2014/main" val="24004965"/>
                  </a:ext>
                </a:extLst>
              </a:tr>
              <a:tr h="434470">
                <a:tc>
                  <a:txBody>
                    <a:bodyPr/>
                    <a:lstStyle/>
                    <a:p>
                      <a:pPr algn="ctr"/>
                      <a:r>
                        <a:rPr lang="en-US" sz="1400" b="0" i="1" dirty="0"/>
                        <a:t>15.9% </a:t>
                      </a:r>
                      <a:r>
                        <a:rPr lang="en-US" sz="1400" b="0" i="1" dirty="0" err="1"/>
                        <a:t>pt</a:t>
                      </a:r>
                      <a:r>
                        <a:rPr lang="en-US" sz="1400" b="0" i="1" baseline="0" dirty="0"/>
                        <a:t> spread</a:t>
                      </a:r>
                      <a:endParaRPr lang="en-US" sz="1400" b="0" i="1" dirty="0"/>
                    </a:p>
                  </a:txBody>
                  <a:tcPr anchor="ctr"/>
                </a:tc>
                <a:extLst>
                  <a:ext uri="{0D108BD9-81ED-4DB2-BD59-A6C34878D82A}">
                    <a16:rowId xmlns:a16="http://schemas.microsoft.com/office/drawing/2014/main" val="335897059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75646274"/>
              </p:ext>
            </p:extLst>
          </p:nvPr>
        </p:nvGraphicFramePr>
        <p:xfrm>
          <a:off x="7494267" y="4424685"/>
          <a:ext cx="1045029" cy="1554480"/>
        </p:xfrm>
        <a:graphic>
          <a:graphicData uri="http://schemas.openxmlformats.org/drawingml/2006/table">
            <a:tbl>
              <a:tblPr firstRow="1" bandRow="1">
                <a:tableStyleId>{5C22544A-7EE6-4342-B048-85BDC9FD1C3A}</a:tableStyleId>
              </a:tblPr>
              <a:tblGrid>
                <a:gridCol w="1045029">
                  <a:extLst>
                    <a:ext uri="{9D8B030D-6E8A-4147-A177-3AD203B41FA5}">
                      <a16:colId xmlns:a16="http://schemas.microsoft.com/office/drawing/2014/main" val="2493840264"/>
                    </a:ext>
                  </a:extLst>
                </a:gridCol>
              </a:tblGrid>
              <a:tr h="434470">
                <a:tc>
                  <a:txBody>
                    <a:bodyPr/>
                    <a:lstStyle/>
                    <a:p>
                      <a:pPr algn="ctr"/>
                      <a:r>
                        <a:rPr lang="en-US" sz="1400" b="1" dirty="0"/>
                        <a:t>CI (95%) 2016.5</a:t>
                      </a:r>
                    </a:p>
                  </a:txBody>
                  <a:tcPr anchor="ctr">
                    <a:solidFill>
                      <a:schemeClr val="tx2"/>
                    </a:solidFill>
                  </a:tcPr>
                </a:tc>
                <a:extLst>
                  <a:ext uri="{0D108BD9-81ED-4DB2-BD59-A6C34878D82A}">
                    <a16:rowId xmlns:a16="http://schemas.microsoft.com/office/drawing/2014/main" val="1741110042"/>
                  </a:ext>
                </a:extLst>
              </a:tr>
              <a:tr h="434470">
                <a:tc>
                  <a:txBody>
                    <a:bodyPr/>
                    <a:lstStyle/>
                    <a:p>
                      <a:pPr algn="ctr"/>
                      <a:r>
                        <a:rPr lang="en-US" sz="1400" b="1" dirty="0"/>
                        <a:t>11.3% - 19.6%</a:t>
                      </a:r>
                    </a:p>
                  </a:txBody>
                  <a:tcPr anchor="ctr"/>
                </a:tc>
                <a:extLst>
                  <a:ext uri="{0D108BD9-81ED-4DB2-BD59-A6C34878D82A}">
                    <a16:rowId xmlns:a16="http://schemas.microsoft.com/office/drawing/2014/main" val="24004965"/>
                  </a:ext>
                </a:extLst>
              </a:tr>
              <a:tr h="434470">
                <a:tc>
                  <a:txBody>
                    <a:bodyPr/>
                    <a:lstStyle/>
                    <a:p>
                      <a:pPr algn="ctr"/>
                      <a:r>
                        <a:rPr lang="en-US" sz="1400" b="0" i="1" dirty="0"/>
                        <a:t>8.3% </a:t>
                      </a:r>
                      <a:r>
                        <a:rPr lang="en-US" sz="1400" b="0" i="1" dirty="0" err="1"/>
                        <a:t>pt</a:t>
                      </a:r>
                      <a:r>
                        <a:rPr lang="en-US" sz="1400" b="0" i="1" dirty="0"/>
                        <a:t> spread</a:t>
                      </a:r>
                    </a:p>
                  </a:txBody>
                  <a:tcPr anchor="ctr"/>
                </a:tc>
                <a:extLst>
                  <a:ext uri="{0D108BD9-81ED-4DB2-BD59-A6C34878D82A}">
                    <a16:rowId xmlns:a16="http://schemas.microsoft.com/office/drawing/2014/main" val="1552740088"/>
                  </a:ext>
                </a:extLst>
              </a:tr>
            </a:tbl>
          </a:graphicData>
        </a:graphic>
      </p:graphicFrame>
      <p:sp>
        <p:nvSpPr>
          <p:cNvPr id="11" name="TextBox 10">
            <a:extLst>
              <a:ext uri="{FF2B5EF4-FFF2-40B4-BE49-F238E27FC236}">
                <a16:creationId xmlns:a16="http://schemas.microsoft.com/office/drawing/2014/main" id="{29E04104-8F70-4CB4-A219-9E978DD12E09}"/>
              </a:ext>
            </a:extLst>
          </p:cNvPr>
          <p:cNvSpPr txBox="1"/>
          <p:nvPr/>
        </p:nvSpPr>
        <p:spPr>
          <a:xfrm>
            <a:off x="3356740" y="1029866"/>
            <a:ext cx="2525111" cy="584775"/>
          </a:xfrm>
          <a:prstGeom prst="rect">
            <a:avLst/>
          </a:prstGeom>
          <a:solidFill>
            <a:schemeClr val="bg2"/>
          </a:solidFill>
          <a:ln w="28575">
            <a:solidFill>
              <a:schemeClr val="bg2"/>
            </a:solidFill>
          </a:ln>
        </p:spPr>
        <p:txBody>
          <a:bodyPr wrap="square" rtlCol="0">
            <a:spAutoFit/>
          </a:bodyPr>
          <a:lstStyle/>
          <a:p>
            <a:r>
              <a:rPr lang="en-US" sz="3200" dirty="0">
                <a:solidFill>
                  <a:schemeClr val="bg1"/>
                </a:solidFill>
              </a:rPr>
              <a:t>Cote D’Ivoire</a:t>
            </a:r>
          </a:p>
        </p:txBody>
      </p:sp>
    </p:spTree>
    <p:extLst>
      <p:ext uri="{BB962C8B-B14F-4D97-AF65-F5344CB8AC3E}">
        <p14:creationId xmlns:p14="http://schemas.microsoft.com/office/powerpoint/2010/main" val="154991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06" y="367095"/>
            <a:ext cx="7576459" cy="702090"/>
          </a:xfrm>
        </p:spPr>
        <p:txBody>
          <a:bodyPr/>
          <a:lstStyle/>
          <a:p>
            <a:r>
              <a:rPr lang="en-US" dirty="0"/>
              <a:t>Advantages to Using FPET</a:t>
            </a:r>
          </a:p>
        </p:txBody>
      </p:sp>
      <p:sp>
        <p:nvSpPr>
          <p:cNvPr id="3" name="Content Placeholder 2"/>
          <p:cNvSpPr>
            <a:spLocks noGrp="1"/>
          </p:cNvSpPr>
          <p:nvPr>
            <p:ph idx="1"/>
          </p:nvPr>
        </p:nvSpPr>
        <p:spPr>
          <a:xfrm>
            <a:off x="402336" y="1041320"/>
            <a:ext cx="4409768" cy="4775359"/>
          </a:xfrm>
        </p:spPr>
        <p:txBody>
          <a:bodyPr>
            <a:noAutofit/>
          </a:bodyPr>
          <a:lstStyle/>
          <a:p>
            <a:pPr marL="342900" indent="-342900">
              <a:buFont typeface="Arial" panose="020B0604020202020204" pitchFamily="34" charset="0"/>
              <a:buChar char="•"/>
            </a:pPr>
            <a:r>
              <a:rPr lang="en-US" sz="2000" dirty="0"/>
              <a:t>FPET provides annual estimates, surveys are generally every 5 years.</a:t>
            </a:r>
          </a:p>
          <a:p>
            <a:pPr marL="342900" indent="-342900">
              <a:buFont typeface="Arial" panose="020B0604020202020204" pitchFamily="34" charset="0"/>
              <a:buChar char="•"/>
            </a:pPr>
            <a:r>
              <a:rPr lang="en-US" sz="2000" dirty="0"/>
              <a:t>FPET uses the same methodology as the UN and in the HIV field</a:t>
            </a:r>
          </a:p>
          <a:p>
            <a:pPr marL="342900" indent="-342900">
              <a:buFont typeface="Arial" panose="020B0604020202020204" pitchFamily="34" charset="0"/>
              <a:buChar char="•"/>
            </a:pPr>
            <a:r>
              <a:rPr lang="en-US" sz="2000" dirty="0"/>
              <a:t>FPET supports governments in using data produced through public sector health services.</a:t>
            </a:r>
          </a:p>
          <a:p>
            <a:pPr marL="342900" indent="-342900">
              <a:buFont typeface="Arial" panose="020B0604020202020204" pitchFamily="34" charset="0"/>
              <a:buChar char="•"/>
            </a:pPr>
            <a:r>
              <a:rPr lang="en-US" sz="2000" dirty="0"/>
              <a:t>FPET can be applied at the decentralized level to produce estimates of key family planning indicators. </a:t>
            </a:r>
          </a:p>
          <a:p>
            <a:pPr marL="342900" indent="-342900">
              <a:buFont typeface="Arial" panose="020B0604020202020204" pitchFamily="34" charset="0"/>
              <a:buChar char="•"/>
            </a:pPr>
            <a:r>
              <a:rPr lang="en-US" sz="2000" dirty="0"/>
              <a:t>FPET is available online and can be used by anyone,  encouraging more transparency and ownership of the results.</a:t>
            </a:r>
          </a:p>
          <a:p>
            <a:pPr marL="342900" indent="-342900">
              <a:buFont typeface="Arial" panose="020B0604020202020204" pitchFamily="34" charset="0"/>
              <a:buChar char="•"/>
            </a:pPr>
            <a:r>
              <a:rPr lang="en-US" sz="2000" dirty="0"/>
              <a:t>FPET can be used to compare multiple surveys that might show similar and/or dissimilar trends </a:t>
            </a:r>
          </a:p>
        </p:txBody>
      </p:sp>
      <p:sp>
        <p:nvSpPr>
          <p:cNvPr id="5" name="Rectangular Callout 4"/>
          <p:cNvSpPr/>
          <p:nvPr/>
        </p:nvSpPr>
        <p:spPr>
          <a:xfrm>
            <a:off x="5193541" y="397259"/>
            <a:ext cx="3881632" cy="831742"/>
          </a:xfrm>
          <a:prstGeom prst="wedgeRectCallout">
            <a:avLst>
              <a:gd name="adj1" fmla="val -69308"/>
              <a:gd name="adj2" fmla="val 57178"/>
            </a:avLst>
          </a:prstGeom>
          <a:solidFill>
            <a:schemeClr val="bg2"/>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FPET allows for better understanding of country progress &amp; provides alternative to relying on last (sometimes outdated) survey – it provides annual estimates </a:t>
            </a:r>
          </a:p>
        </p:txBody>
      </p:sp>
      <p:sp>
        <p:nvSpPr>
          <p:cNvPr id="6" name="Rectangular Callout 5"/>
          <p:cNvSpPr/>
          <p:nvPr/>
        </p:nvSpPr>
        <p:spPr>
          <a:xfrm>
            <a:off x="5207724" y="1342772"/>
            <a:ext cx="3867450" cy="758696"/>
          </a:xfrm>
          <a:prstGeom prst="wedgeRectCallout">
            <a:avLst>
              <a:gd name="adj1" fmla="val -63844"/>
              <a:gd name="adj2" fmla="val 15600"/>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methodology has been widely accepted and is an innovation in FP monitoring</a:t>
            </a:r>
          </a:p>
        </p:txBody>
      </p:sp>
      <p:sp>
        <p:nvSpPr>
          <p:cNvPr id="8" name="Rectangular Callout 7"/>
          <p:cNvSpPr/>
          <p:nvPr/>
        </p:nvSpPr>
        <p:spPr>
          <a:xfrm>
            <a:off x="5193541" y="2219282"/>
            <a:ext cx="3867450" cy="989375"/>
          </a:xfrm>
          <a:prstGeom prst="wedgeRectCallout">
            <a:avLst>
              <a:gd name="adj1" fmla="val -63673"/>
              <a:gd name="adj2" fmla="val -24068"/>
            </a:avLst>
          </a:prstGeom>
          <a:solidFill>
            <a:schemeClr val="bg2"/>
          </a:solidFill>
          <a:ln>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SS can produce better estimates when other data sources are limited or outdated.  Using SS data also encourages review and investment in SS systems</a:t>
            </a:r>
          </a:p>
        </p:txBody>
      </p:sp>
      <p:sp>
        <p:nvSpPr>
          <p:cNvPr id="9" name="Rectangular Callout 8"/>
          <p:cNvSpPr/>
          <p:nvPr/>
        </p:nvSpPr>
        <p:spPr>
          <a:xfrm>
            <a:off x="5200632" y="3330681"/>
            <a:ext cx="3867450" cy="1016756"/>
          </a:xfrm>
          <a:prstGeom prst="wedgeRectCallout">
            <a:avLst>
              <a:gd name="adj1" fmla="val -73719"/>
              <a:gd name="adj2" fmla="val -31824"/>
            </a:avLst>
          </a:prstGeom>
          <a:solidFill>
            <a:schemeClr val="bg2"/>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Subnational use of FPET &amp; the ability to produce estimates is particularly important in the era of decentralization and targeted national family planning programs.</a:t>
            </a:r>
          </a:p>
        </p:txBody>
      </p:sp>
      <p:sp>
        <p:nvSpPr>
          <p:cNvPr id="10" name="Rectangular Callout 9"/>
          <p:cNvSpPr/>
          <p:nvPr/>
        </p:nvSpPr>
        <p:spPr>
          <a:xfrm>
            <a:off x="5207724" y="4468360"/>
            <a:ext cx="3853267" cy="1234379"/>
          </a:xfrm>
          <a:prstGeom prst="wedgeRectCallout">
            <a:avLst>
              <a:gd name="adj1" fmla="val -69189"/>
              <a:gd name="adj2" fmla="val -29257"/>
            </a:avLst>
          </a:prstGeom>
          <a:solidFill>
            <a:schemeClr val="bg2"/>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Track20 is training MEOs in country to use the model, encouraging country ownership of the process and the results, for global reporting and country-level monitoring.</a:t>
            </a:r>
          </a:p>
        </p:txBody>
      </p:sp>
      <p:sp>
        <p:nvSpPr>
          <p:cNvPr id="11" name="Rectangular Callout 5">
            <a:extLst>
              <a:ext uri="{FF2B5EF4-FFF2-40B4-BE49-F238E27FC236}">
                <a16:creationId xmlns:a16="http://schemas.microsoft.com/office/drawing/2014/main" id="{76EF7A58-AE71-4024-8F75-AD6B68A0DFFE}"/>
              </a:ext>
            </a:extLst>
          </p:cNvPr>
          <p:cNvSpPr/>
          <p:nvPr/>
        </p:nvSpPr>
        <p:spPr>
          <a:xfrm>
            <a:off x="5207724" y="5813040"/>
            <a:ext cx="3853267" cy="657337"/>
          </a:xfrm>
          <a:prstGeom prst="wedgeRectCallout">
            <a:avLst>
              <a:gd name="adj1" fmla="val -63844"/>
              <a:gd name="adj2" fmla="val 15600"/>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all existing information from various surveys </a:t>
            </a:r>
          </a:p>
        </p:txBody>
      </p:sp>
    </p:spTree>
    <p:extLst>
      <p:ext uri="{BB962C8B-B14F-4D97-AF65-F5344CB8AC3E}">
        <p14:creationId xmlns:p14="http://schemas.microsoft.com/office/powerpoint/2010/main" val="7038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5F81-3D65-4E83-91BF-4C81491B5E0F}"/>
              </a:ext>
            </a:extLst>
          </p:cNvPr>
          <p:cNvSpPr>
            <a:spLocks noGrp="1"/>
          </p:cNvSpPr>
          <p:nvPr>
            <p:ph type="ctrTitle"/>
          </p:nvPr>
        </p:nvSpPr>
        <p:spPr>
          <a:xfrm>
            <a:off x="783770" y="1639606"/>
            <a:ext cx="7576460" cy="2091651"/>
          </a:xfrm>
        </p:spPr>
        <p:txBody>
          <a:bodyPr>
            <a:normAutofit/>
          </a:bodyPr>
          <a:lstStyle/>
          <a:p>
            <a:r>
              <a:rPr lang="en-US" sz="3600" dirty="0"/>
              <a:t>http://fpet.track20.org</a:t>
            </a:r>
            <a:br>
              <a:rPr lang="en-US" sz="3600" dirty="0"/>
            </a:br>
            <a:endParaRPr lang="en-US" sz="3600" dirty="0"/>
          </a:p>
        </p:txBody>
      </p:sp>
    </p:spTree>
    <p:extLst>
      <p:ext uri="{BB962C8B-B14F-4D97-AF65-F5344CB8AC3E}">
        <p14:creationId xmlns:p14="http://schemas.microsoft.com/office/powerpoint/2010/main" val="350203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3</a:t>
            </a:fld>
            <a:endParaRPr lang="en-US" dirty="0">
              <a:solidFill>
                <a:prstClr val="black"/>
              </a:solidFill>
            </a:endParaRPr>
          </a:p>
        </p:txBody>
      </p:sp>
      <p:sp>
        <p:nvSpPr>
          <p:cNvPr id="3" name="Title 2"/>
          <p:cNvSpPr>
            <a:spLocks noGrp="1"/>
          </p:cNvSpPr>
          <p:nvPr>
            <p:ph type="title"/>
          </p:nvPr>
        </p:nvSpPr>
        <p:spPr/>
        <p:txBody>
          <a:bodyPr>
            <a:normAutofit/>
          </a:bodyPr>
          <a:lstStyle/>
          <a:p>
            <a:pPr algn="ctr"/>
            <a:r>
              <a:rPr lang="en-US" sz="3200" b="1" dirty="0"/>
              <a:t>Why annual estimates? </a:t>
            </a:r>
          </a:p>
        </p:txBody>
      </p:sp>
    </p:spTree>
    <p:extLst>
      <p:ext uri="{BB962C8B-B14F-4D97-AF65-F5344CB8AC3E}">
        <p14:creationId xmlns:p14="http://schemas.microsoft.com/office/powerpoint/2010/main" val="48682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defTabSz="342900">
              <a:defRPr/>
            </a:pPr>
            <a:fld id="{3251E34F-BA98-441A-813E-C5CB75980AB9}" type="slidenum">
              <a:rPr lang="en-US" smtClean="0"/>
              <a:pPr defTabSz="342900">
                <a:defRPr/>
              </a:pPr>
              <a:t>4</a:t>
            </a:fld>
            <a:endParaRPr lang="en-US" dirty="0"/>
          </a:p>
        </p:txBody>
      </p:sp>
      <p:sp>
        <p:nvSpPr>
          <p:cNvPr id="2" name="Title 1"/>
          <p:cNvSpPr>
            <a:spLocks noGrp="1"/>
          </p:cNvSpPr>
          <p:nvPr>
            <p:ph type="title" idx="4294967295"/>
          </p:nvPr>
        </p:nvSpPr>
        <p:spPr>
          <a:xfrm>
            <a:off x="414049" y="433557"/>
            <a:ext cx="8360226" cy="827046"/>
          </a:xfrm>
        </p:spPr>
        <p:txBody>
          <a:bodyPr/>
          <a:lstStyle/>
          <a:p>
            <a:r>
              <a:rPr lang="en-US" dirty="0">
                <a:solidFill>
                  <a:schemeClr val="bg1"/>
                </a:solidFill>
              </a:rPr>
              <a:t>Why do we need annual estimates?</a:t>
            </a:r>
          </a:p>
        </p:txBody>
      </p:sp>
      <p:sp>
        <p:nvSpPr>
          <p:cNvPr id="6" name="Content Placeholder 2"/>
          <p:cNvSpPr>
            <a:spLocks noGrp="1"/>
          </p:cNvSpPr>
          <p:nvPr>
            <p:ph idx="1"/>
          </p:nvPr>
        </p:nvSpPr>
        <p:spPr>
          <a:xfrm>
            <a:off x="761611" y="1260603"/>
            <a:ext cx="7620777" cy="5366228"/>
          </a:xfrm>
        </p:spPr>
        <p:txBody>
          <a:bodyPr>
            <a:noAutofit/>
          </a:bodyPr>
          <a:lstStyle/>
          <a:p>
            <a:r>
              <a:rPr lang="en-US" sz="2400" dirty="0"/>
              <a:t>Because countries normally have 5-year strategies, waiting 5 or more years between national surveys for data limits a country’s ability to monitor progress.  </a:t>
            </a:r>
          </a:p>
          <a:p>
            <a:endParaRPr lang="en-US" sz="2400" dirty="0">
              <a:solidFill>
                <a:schemeClr val="accent2"/>
              </a:solidFill>
            </a:endParaRPr>
          </a:p>
          <a:p>
            <a:r>
              <a:rPr lang="en-US" sz="2400" dirty="0">
                <a:solidFill>
                  <a:schemeClr val="accent2"/>
                </a:solidFill>
              </a:rPr>
              <a:t>Without annual data how do we answer the questions: </a:t>
            </a:r>
          </a:p>
          <a:p>
            <a:pPr marL="257175" indent="-257175">
              <a:buFont typeface="Arial" panose="020B0604020202020204" pitchFamily="34" charset="0"/>
              <a:buChar char="•"/>
            </a:pPr>
            <a:r>
              <a:rPr lang="en-US" dirty="0"/>
              <a:t>What proportion of women are using modern contraceptives?</a:t>
            </a:r>
          </a:p>
          <a:p>
            <a:pPr marL="257175" indent="-257175">
              <a:buFont typeface="Arial" panose="020B0604020202020204" pitchFamily="34" charset="0"/>
              <a:buChar char="•"/>
            </a:pPr>
            <a:r>
              <a:rPr lang="en-US" dirty="0"/>
              <a:t>Are our family planning programs having the impact we expect/want?</a:t>
            </a:r>
          </a:p>
          <a:p>
            <a:pPr marL="257175" indent="-257175">
              <a:buFont typeface="Arial" panose="020B0604020202020204" pitchFamily="34" charset="0"/>
              <a:buChar char="•"/>
            </a:pPr>
            <a:r>
              <a:rPr lang="en-US" dirty="0"/>
              <a:t>Are we making progress?</a:t>
            </a:r>
          </a:p>
          <a:p>
            <a:pPr marL="257175" indent="-257175">
              <a:buFont typeface="Arial" panose="020B0604020202020204" pitchFamily="34" charset="0"/>
              <a:buChar char="•"/>
            </a:pPr>
            <a:endParaRPr lang="en-US" dirty="0"/>
          </a:p>
          <a:p>
            <a:pPr algn="ctr"/>
            <a:r>
              <a:rPr lang="en-US" sz="2400" b="1" dirty="0">
                <a:solidFill>
                  <a:schemeClr val="accent2"/>
                </a:solidFill>
              </a:rPr>
              <a:t>We need annual estimates for key family planning indicators to answer these questions and understand how we are progressing. </a:t>
            </a:r>
          </a:p>
          <a:p>
            <a:pPr algn="ctr"/>
            <a:endParaRPr lang="en-US" sz="2400" dirty="0"/>
          </a:p>
        </p:txBody>
      </p:sp>
    </p:spTree>
    <p:extLst>
      <p:ext uri="{BB962C8B-B14F-4D97-AF65-F5344CB8AC3E}">
        <p14:creationId xmlns:p14="http://schemas.microsoft.com/office/powerpoint/2010/main" val="38639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949135010"/>
              </p:ext>
            </p:extLst>
          </p:nvPr>
        </p:nvGraphicFramePr>
        <p:xfrm>
          <a:off x="3462390" y="1061593"/>
          <a:ext cx="5105109" cy="496166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3"/>
          </p:nvPr>
        </p:nvSpPr>
        <p:spPr/>
        <p:txBody>
          <a:bodyPr/>
          <a:lstStyle/>
          <a:p>
            <a:fld id="{67312FAD-AC57-4E52-8EBC-75E7C6AD1EB0}" type="slidenum">
              <a:rPr lang="en-US" smtClean="0"/>
              <a:t>5</a:t>
            </a:fld>
            <a:endParaRPr lang="en-US"/>
          </a:p>
        </p:txBody>
      </p:sp>
      <p:sp>
        <p:nvSpPr>
          <p:cNvPr id="3" name="Rectangle 2"/>
          <p:cNvSpPr/>
          <p:nvPr/>
        </p:nvSpPr>
        <p:spPr>
          <a:xfrm>
            <a:off x="8044665" y="1581150"/>
            <a:ext cx="522834" cy="4000500"/>
          </a:xfrm>
          <a:prstGeom prst="rect">
            <a:avLst/>
          </a:prstGeom>
          <a:solidFill>
            <a:srgbClr val="EDEDED">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p:cNvSpPr/>
          <p:nvPr/>
        </p:nvSpPr>
        <p:spPr>
          <a:xfrm>
            <a:off x="8044665" y="2145890"/>
            <a:ext cx="545110" cy="1396536"/>
          </a:xfrm>
          <a:prstGeom prst="rect">
            <a:avLst/>
          </a:prstGeom>
          <a:noFill/>
        </p:spPr>
        <p:txBody>
          <a:bodyPr wrap="square" lIns="68580" tIns="34290" rIns="68580" bIns="34290">
            <a:spAutoFit/>
          </a:bodyPr>
          <a:lstStyle/>
          <a:p>
            <a:pPr algn="ctr"/>
            <a:r>
              <a:rPr lang="en-US" sz="8625" b="1" dirty="0">
                <a:ln w="22225">
                  <a:solidFill>
                    <a:schemeClr val="accent4">
                      <a:lumMod val="50000"/>
                    </a:schemeClr>
                  </a:solidFill>
                  <a:prstDash val="solid"/>
                </a:ln>
                <a:solidFill>
                  <a:schemeClr val="accent4"/>
                </a:solidFill>
              </a:rPr>
              <a:t>?</a:t>
            </a:r>
          </a:p>
        </p:txBody>
      </p:sp>
      <p:sp>
        <p:nvSpPr>
          <p:cNvPr id="8" name="Content Placeholder 6">
            <a:extLst>
              <a:ext uri="{FF2B5EF4-FFF2-40B4-BE49-F238E27FC236}">
                <a16:creationId xmlns:a16="http://schemas.microsoft.com/office/drawing/2014/main" id="{824A6117-AAAB-48B8-8952-38ACE12DF08F}"/>
              </a:ext>
            </a:extLst>
          </p:cNvPr>
          <p:cNvSpPr txBox="1">
            <a:spLocks/>
          </p:cNvSpPr>
          <p:nvPr/>
        </p:nvSpPr>
        <p:spPr>
          <a:xfrm>
            <a:off x="322173" y="1061593"/>
            <a:ext cx="2996380" cy="5375687"/>
          </a:xfrm>
          <a:prstGeom prst="rect">
            <a:avLst/>
          </a:prstGeom>
        </p:spPr>
        <p:txBody>
          <a:bodyPr vert="horz" lIns="91440" tIns="45720" rIns="91440" bIns="45720" rtlCol="0">
            <a:noAutofit/>
          </a:bodyPr>
          <a:lstStyle>
            <a:lvl1pPr marL="342900" indent="-34290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tx1"/>
                </a:solidFill>
                <a:latin typeface="+mn-lt"/>
                <a:ea typeface="+mn-ea"/>
                <a:cs typeface="+mn-cs"/>
              </a:defRPr>
            </a:lvl1pPr>
            <a:lvl2pPr marL="450045" indent="-192876"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tx1"/>
                </a:solidFill>
                <a:latin typeface="+mn-lt"/>
                <a:ea typeface="+mn-ea"/>
                <a:cs typeface="+mn-cs"/>
              </a:defRPr>
            </a:lvl2pPr>
            <a:lvl3pPr marL="707214" indent="-192876"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tx1"/>
                </a:solidFill>
                <a:latin typeface="+mn-lt"/>
                <a:ea typeface="+mn-ea"/>
                <a:cs typeface="+mn-cs"/>
              </a:defRPr>
            </a:lvl3pPr>
            <a:lvl4pPr marL="932237" indent="-160731"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tx1"/>
                </a:solidFill>
                <a:latin typeface="+mn-lt"/>
                <a:ea typeface="+mn-ea"/>
                <a:cs typeface="+mn-cs"/>
              </a:defRPr>
            </a:lvl4pPr>
            <a:lvl5pPr marL="1028675" indent="0" algn="l" defTabSz="685800" rtl="0" eaLnBrk="1" latinLnBrk="0" hangingPunct="1">
              <a:lnSpc>
                <a:spcPct val="90000"/>
              </a:lnSpc>
              <a:spcBef>
                <a:spcPts val="375"/>
              </a:spcBef>
              <a:buClr>
                <a:schemeClr val="bg2"/>
              </a:buClr>
              <a:buFontTx/>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SzPct val="100000"/>
              <a:buFont typeface="+mj-lt"/>
              <a:buAutoNum type="arabicPeriod"/>
            </a:pPr>
            <a:r>
              <a:rPr lang="en-US" sz="2200" dirty="0"/>
              <a:t>Use the most recent survey?</a:t>
            </a:r>
          </a:p>
          <a:p>
            <a:pPr>
              <a:buSzPct val="100000"/>
              <a:buFont typeface="+mj-lt"/>
              <a:buAutoNum type="arabicPeriod"/>
            </a:pPr>
            <a:r>
              <a:rPr lang="en-US" sz="2200" dirty="0"/>
              <a:t>Extrapolate the trend from the last two surveys?</a:t>
            </a:r>
          </a:p>
          <a:p>
            <a:pPr>
              <a:buSzPct val="100000"/>
              <a:buFont typeface="+mj-lt"/>
              <a:buAutoNum type="arabicPeriod"/>
            </a:pPr>
            <a:r>
              <a:rPr lang="en-US" sz="2200" dirty="0"/>
              <a:t>Extrapolate the trend from the last three surveys?</a:t>
            </a:r>
          </a:p>
          <a:p>
            <a:pPr>
              <a:buSzPct val="100000"/>
              <a:buFont typeface="+mj-lt"/>
              <a:buAutoNum type="arabicPeriod"/>
            </a:pPr>
            <a:r>
              <a:rPr lang="en-US" sz="2200" dirty="0"/>
              <a:t>Extrapolate the trend from all available surveys?</a:t>
            </a:r>
          </a:p>
          <a:p>
            <a:pPr>
              <a:buSzPct val="100000"/>
              <a:buFont typeface="+mj-lt"/>
              <a:buAutoNum type="arabicPeriod"/>
            </a:pPr>
            <a:r>
              <a:rPr lang="en-US" sz="2200" dirty="0"/>
              <a:t>Service statistics can provide annual estimates but are they accurate?</a:t>
            </a:r>
          </a:p>
        </p:txBody>
      </p:sp>
      <p:sp>
        <p:nvSpPr>
          <p:cNvPr id="11" name="Title 5">
            <a:extLst>
              <a:ext uri="{FF2B5EF4-FFF2-40B4-BE49-F238E27FC236}">
                <a16:creationId xmlns:a16="http://schemas.microsoft.com/office/drawing/2014/main" id="{C7AE0245-FA6E-46C9-BD7C-B1A8B439D8EC}"/>
              </a:ext>
            </a:extLst>
          </p:cNvPr>
          <p:cNvSpPr>
            <a:spLocks noGrp="1"/>
          </p:cNvSpPr>
          <p:nvPr>
            <p:ph type="title"/>
          </p:nvPr>
        </p:nvSpPr>
        <p:spPr>
          <a:xfrm>
            <a:off x="784225" y="365125"/>
            <a:ext cx="7575550" cy="601641"/>
          </a:xfrm>
        </p:spPr>
        <p:txBody>
          <a:bodyPr>
            <a:normAutofit/>
          </a:bodyPr>
          <a:lstStyle/>
          <a:p>
            <a:r>
              <a:rPr lang="en-US" sz="3200" dirty="0"/>
              <a:t>How can we best estimate current mCPR?</a:t>
            </a:r>
          </a:p>
        </p:txBody>
      </p:sp>
    </p:spTree>
    <p:extLst>
      <p:ext uri="{BB962C8B-B14F-4D97-AF65-F5344CB8AC3E}">
        <p14:creationId xmlns:p14="http://schemas.microsoft.com/office/powerpoint/2010/main" val="309967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D340-8B8C-4AAC-9A1C-08106E2898E0}"/>
              </a:ext>
            </a:extLst>
          </p:cNvPr>
          <p:cNvSpPr>
            <a:spLocks noGrp="1"/>
          </p:cNvSpPr>
          <p:nvPr>
            <p:ph type="title"/>
          </p:nvPr>
        </p:nvSpPr>
        <p:spPr>
          <a:xfrm>
            <a:off x="783775" y="365130"/>
            <a:ext cx="7576459" cy="1155446"/>
          </a:xfrm>
        </p:spPr>
        <p:txBody>
          <a:bodyPr/>
          <a:lstStyle/>
          <a:p>
            <a:r>
              <a:rPr lang="en-US" dirty="0"/>
              <a:t>Different surveys may give very different results</a:t>
            </a:r>
          </a:p>
        </p:txBody>
      </p:sp>
      <p:sp>
        <p:nvSpPr>
          <p:cNvPr id="4" name="Slide Number Placeholder 3">
            <a:extLst>
              <a:ext uri="{FF2B5EF4-FFF2-40B4-BE49-F238E27FC236}">
                <a16:creationId xmlns:a16="http://schemas.microsoft.com/office/drawing/2014/main" id="{3DA6D87B-30D3-4405-BEAB-E650EBFFDDBA}"/>
              </a:ext>
            </a:extLst>
          </p:cNvPr>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6</a:t>
            </a:fld>
            <a:endParaRPr lang="en-US" dirty="0">
              <a:solidFill>
                <a:prstClr val="black"/>
              </a:solidFill>
            </a:endParaRPr>
          </a:p>
        </p:txBody>
      </p:sp>
      <p:graphicFrame>
        <p:nvGraphicFramePr>
          <p:cNvPr id="5" name="Content Placeholder 9">
            <a:extLst>
              <a:ext uri="{FF2B5EF4-FFF2-40B4-BE49-F238E27FC236}">
                <a16:creationId xmlns:a16="http://schemas.microsoft.com/office/drawing/2014/main" id="{97B81303-82EF-4A33-B26C-3625CF5D1F8A}"/>
              </a:ext>
            </a:extLst>
          </p:cNvPr>
          <p:cNvGraphicFramePr>
            <a:graphicFrameLocks noGrp="1"/>
          </p:cNvGraphicFramePr>
          <p:nvPr>
            <p:ph idx="1"/>
            <p:extLst>
              <p:ext uri="{D42A27DB-BD31-4B8C-83A1-F6EECF244321}">
                <p14:modId xmlns:p14="http://schemas.microsoft.com/office/powerpoint/2010/main" val="2198884296"/>
              </p:ext>
            </p:extLst>
          </p:nvPr>
        </p:nvGraphicFramePr>
        <p:xfrm>
          <a:off x="784225" y="1730375"/>
          <a:ext cx="7575550" cy="4446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a:extLst>
              <a:ext uri="{FF2B5EF4-FFF2-40B4-BE49-F238E27FC236}">
                <a16:creationId xmlns:a16="http://schemas.microsoft.com/office/drawing/2014/main" id="{47EC7490-E84B-4D08-A9B9-0FF4C9580686}"/>
              </a:ext>
            </a:extLst>
          </p:cNvPr>
          <p:cNvSpPr txBox="1"/>
          <p:nvPr/>
        </p:nvSpPr>
        <p:spPr>
          <a:xfrm>
            <a:off x="3184990" y="4150760"/>
            <a:ext cx="4428424" cy="1077218"/>
          </a:xfrm>
          <a:prstGeom prst="rect">
            <a:avLst/>
          </a:prstGeom>
          <a:solidFill>
            <a:srgbClr val="C7DAF4">
              <a:alpha val="25098"/>
            </a:srgbClr>
          </a:solid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tx2"/>
                </a:solidFill>
              </a:rPr>
              <a:t>Previously we may have attempted to estimate current mCPR and project future trends based solely on past survey trends which may give radically different results. </a:t>
            </a:r>
          </a:p>
        </p:txBody>
      </p:sp>
    </p:spTree>
    <p:extLst>
      <p:ext uri="{BB962C8B-B14F-4D97-AF65-F5344CB8AC3E}">
        <p14:creationId xmlns:p14="http://schemas.microsoft.com/office/powerpoint/2010/main" val="247850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83774" y="1965597"/>
            <a:ext cx="7620777" cy="3993600"/>
          </a:xfrm>
        </p:spPr>
        <p:txBody>
          <a:bodyPr>
            <a:normAutofit/>
          </a:bodyPr>
          <a:lstStyle/>
          <a:p>
            <a:pPr marL="0" indent="0">
              <a:buNone/>
            </a:pPr>
            <a:r>
              <a:rPr lang="en-US" sz="2800" dirty="0"/>
              <a:t>Already done in:</a:t>
            </a:r>
          </a:p>
          <a:p>
            <a:pPr lvl="1"/>
            <a:r>
              <a:rPr lang="en-US" sz="2400" dirty="0"/>
              <a:t>HIV field</a:t>
            </a:r>
          </a:p>
          <a:p>
            <a:pPr lvl="1"/>
            <a:r>
              <a:rPr lang="en-US" sz="2400" dirty="0"/>
              <a:t>Maternal Mortality Ratio</a:t>
            </a:r>
          </a:p>
          <a:p>
            <a:pPr lvl="1"/>
            <a:r>
              <a:rPr lang="en-US" sz="2400" dirty="0"/>
              <a:t>Child survival programs</a:t>
            </a:r>
          </a:p>
          <a:p>
            <a:pPr lvl="1"/>
            <a:endParaRPr lang="en-US" sz="2400" dirty="0"/>
          </a:p>
          <a:p>
            <a:pPr marL="0" indent="0">
              <a:buNone/>
            </a:pPr>
            <a:r>
              <a:rPr lang="en-US" sz="2800" dirty="0"/>
              <a:t>Similar methodologies are appropriate in FP</a:t>
            </a:r>
          </a:p>
          <a:p>
            <a:pPr lvl="1"/>
            <a:r>
              <a:rPr lang="en-US" sz="2400" dirty="0"/>
              <a:t>Have the advantage of lessons learned from these other fields</a:t>
            </a:r>
          </a:p>
        </p:txBody>
      </p:sp>
      <p:sp>
        <p:nvSpPr>
          <p:cNvPr id="5" name="Title 4"/>
          <p:cNvSpPr>
            <a:spLocks noGrp="1"/>
          </p:cNvSpPr>
          <p:nvPr>
            <p:ph type="title" idx="4294967295"/>
          </p:nvPr>
        </p:nvSpPr>
        <p:spPr>
          <a:xfrm>
            <a:off x="22163" y="730522"/>
            <a:ext cx="9144000" cy="701675"/>
          </a:xfrm>
        </p:spPr>
        <p:txBody>
          <a:bodyPr>
            <a:noAutofit/>
          </a:bodyPr>
          <a:lstStyle/>
          <a:p>
            <a:pPr algn="ctr"/>
            <a:r>
              <a:rPr lang="en-US" sz="3200" b="1" dirty="0">
                <a:solidFill>
                  <a:schemeClr val="bg1"/>
                </a:solidFill>
              </a:rPr>
              <a:t> </a:t>
            </a:r>
            <a:br>
              <a:rPr lang="en-US" sz="3200" b="1" dirty="0">
                <a:solidFill>
                  <a:schemeClr val="bg1"/>
                </a:solidFill>
              </a:rPr>
            </a:br>
            <a:r>
              <a:rPr lang="en-US" sz="3200" b="1" dirty="0">
                <a:solidFill>
                  <a:schemeClr val="bg1"/>
                </a:solidFill>
              </a:rPr>
              <a:t>Using Modeling to Estimate Annual mCPR</a:t>
            </a:r>
          </a:p>
        </p:txBody>
      </p:sp>
    </p:spTree>
    <p:extLst>
      <p:ext uri="{BB962C8B-B14F-4D97-AF65-F5344CB8AC3E}">
        <p14:creationId xmlns:p14="http://schemas.microsoft.com/office/powerpoint/2010/main" val="12954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defTabSz="342900">
              <a:defRPr/>
            </a:pPr>
            <a:fld id="{3251E34F-BA98-441A-813E-C5CB75980AB9}" type="slidenum">
              <a:rPr lang="en-US" smtClean="0">
                <a:solidFill>
                  <a:prstClr val="black"/>
                </a:solidFill>
              </a:rPr>
              <a:pPr defTabSz="342900">
                <a:defRPr/>
              </a:pPr>
              <a:t>8</a:t>
            </a:fld>
            <a:endParaRPr lang="en-US" dirty="0">
              <a:solidFill>
                <a:prstClr val="black"/>
              </a:solidFill>
            </a:endParaRPr>
          </a:p>
        </p:txBody>
      </p:sp>
      <p:sp>
        <p:nvSpPr>
          <p:cNvPr id="3" name="Title 2"/>
          <p:cNvSpPr>
            <a:spLocks noGrp="1"/>
          </p:cNvSpPr>
          <p:nvPr>
            <p:ph type="title"/>
          </p:nvPr>
        </p:nvSpPr>
        <p:spPr/>
        <p:txBody>
          <a:bodyPr>
            <a:normAutofit/>
          </a:bodyPr>
          <a:lstStyle/>
          <a:p>
            <a:pPr algn="ctr"/>
            <a:r>
              <a:rPr lang="en-US" sz="3200" b="1" dirty="0"/>
              <a:t>Track20’s Family Planning Estimation Tool (FPET)</a:t>
            </a:r>
          </a:p>
        </p:txBody>
      </p:sp>
    </p:spTree>
    <p:extLst>
      <p:ext uri="{BB962C8B-B14F-4D97-AF65-F5344CB8AC3E}">
        <p14:creationId xmlns:p14="http://schemas.microsoft.com/office/powerpoint/2010/main" val="144155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5" y="415687"/>
            <a:ext cx="8165025" cy="854071"/>
          </a:xfrm>
        </p:spPr>
        <p:txBody>
          <a:bodyPr>
            <a:normAutofit fontScale="90000"/>
          </a:bodyPr>
          <a:lstStyle/>
          <a:p>
            <a:r>
              <a:rPr lang="en-US" sz="3200" dirty="0"/>
              <a:t>An Existing Model Provides the Framework for FPET</a:t>
            </a:r>
          </a:p>
        </p:txBody>
      </p:sp>
      <p:sp>
        <p:nvSpPr>
          <p:cNvPr id="3" name="Content Placeholder 2"/>
          <p:cNvSpPr>
            <a:spLocks noGrp="1"/>
          </p:cNvSpPr>
          <p:nvPr>
            <p:ph idx="1"/>
          </p:nvPr>
        </p:nvSpPr>
        <p:spPr>
          <a:xfrm>
            <a:off x="715732" y="911061"/>
            <a:ext cx="7644493" cy="3969164"/>
          </a:xfrm>
        </p:spPr>
        <p:txBody>
          <a:bodyPr lIns="0" tIns="0" rIns="0" bIns="0" anchor="ctr">
            <a:normAutofit/>
          </a:bodyPr>
          <a:lstStyle/>
          <a:p>
            <a:pPr marL="257169" lvl="1" indent="0">
              <a:lnSpc>
                <a:spcPct val="100000"/>
              </a:lnSpc>
              <a:spcBef>
                <a:spcPts val="0"/>
              </a:spcBef>
              <a:buNone/>
            </a:pPr>
            <a:r>
              <a:rPr lang="en-US" sz="2400" dirty="0"/>
              <a:t>UN Population Division (UNPD) has an estimation model that already produces annual estimates of key family planning indicators:</a:t>
            </a:r>
          </a:p>
          <a:p>
            <a:pPr marL="257169" lvl="1" indent="0">
              <a:lnSpc>
                <a:spcPct val="100000"/>
              </a:lnSpc>
              <a:spcBef>
                <a:spcPts val="0"/>
              </a:spcBef>
              <a:buNone/>
            </a:pPr>
            <a:endParaRPr lang="en-US" sz="2400" dirty="0"/>
          </a:p>
          <a:p>
            <a:pPr lvl="3">
              <a:lnSpc>
                <a:spcPct val="100000"/>
              </a:lnSpc>
              <a:spcBef>
                <a:spcPts val="0"/>
              </a:spcBef>
            </a:pPr>
            <a:r>
              <a:rPr lang="en-US" sz="2200" dirty="0">
                <a:solidFill>
                  <a:schemeClr val="bg2"/>
                </a:solidFill>
              </a:rPr>
              <a:t>CPR</a:t>
            </a:r>
          </a:p>
          <a:p>
            <a:pPr lvl="3">
              <a:lnSpc>
                <a:spcPct val="100000"/>
              </a:lnSpc>
              <a:spcBef>
                <a:spcPts val="0"/>
              </a:spcBef>
            </a:pPr>
            <a:r>
              <a:rPr lang="en-US" sz="2200" dirty="0">
                <a:solidFill>
                  <a:schemeClr val="bg2"/>
                </a:solidFill>
              </a:rPr>
              <a:t>mCPR</a:t>
            </a:r>
          </a:p>
          <a:p>
            <a:pPr lvl="3">
              <a:lnSpc>
                <a:spcPct val="100000"/>
              </a:lnSpc>
              <a:spcBef>
                <a:spcPts val="0"/>
              </a:spcBef>
            </a:pPr>
            <a:r>
              <a:rPr lang="en-US" sz="2200" dirty="0">
                <a:solidFill>
                  <a:schemeClr val="bg2"/>
                </a:solidFill>
              </a:rPr>
              <a:t>Traditional Method Use </a:t>
            </a:r>
          </a:p>
          <a:p>
            <a:pPr lvl="3">
              <a:lnSpc>
                <a:spcPct val="100000"/>
              </a:lnSpc>
              <a:spcBef>
                <a:spcPts val="0"/>
              </a:spcBef>
            </a:pPr>
            <a:r>
              <a:rPr lang="en-US" sz="2200" dirty="0">
                <a:solidFill>
                  <a:schemeClr val="bg2"/>
                </a:solidFill>
              </a:rPr>
              <a:t>Unmet Need for Modern Contraception</a:t>
            </a:r>
          </a:p>
          <a:p>
            <a:pPr lvl="3">
              <a:lnSpc>
                <a:spcPct val="100000"/>
              </a:lnSpc>
              <a:spcBef>
                <a:spcPts val="0"/>
              </a:spcBef>
            </a:pPr>
            <a:r>
              <a:rPr lang="en-US" sz="2200" dirty="0">
                <a:solidFill>
                  <a:schemeClr val="bg2"/>
                </a:solidFill>
              </a:rPr>
              <a:t>Demand Satisfied by Modern Contraception</a:t>
            </a:r>
          </a:p>
        </p:txBody>
      </p:sp>
      <p:sp>
        <p:nvSpPr>
          <p:cNvPr id="21" name="TextBox 20"/>
          <p:cNvSpPr txBox="1"/>
          <p:nvPr/>
        </p:nvSpPr>
        <p:spPr>
          <a:xfrm>
            <a:off x="109240" y="5375599"/>
            <a:ext cx="8925515" cy="900246"/>
          </a:xfrm>
          <a:prstGeom prst="rect">
            <a:avLst/>
          </a:prstGeom>
          <a:solidFill>
            <a:schemeClr val="accent1">
              <a:lumMod val="20000"/>
              <a:lumOff val="80000"/>
            </a:schemeClr>
          </a:solidFill>
        </p:spPr>
        <p:txBody>
          <a:bodyPr wrap="square" rtlCol="0">
            <a:spAutoFit/>
          </a:bodyPr>
          <a:lstStyle/>
          <a:p>
            <a:pPr defTabSz="342900" fontAlgn="base">
              <a:spcBef>
                <a:spcPct val="0"/>
              </a:spcBef>
              <a:spcAft>
                <a:spcPct val="0"/>
              </a:spcAft>
            </a:pPr>
            <a:r>
              <a:rPr lang="en-US" sz="1050" b="1" dirty="0">
                <a:solidFill>
                  <a:prstClr val="black"/>
                </a:solidFill>
                <a:latin typeface="Arial" pitchFamily="34" charset="0"/>
              </a:rPr>
              <a:t>Sources: </a:t>
            </a:r>
          </a:p>
          <a:p>
            <a:pPr marL="228600" indent="-228600" defTabSz="342900" fontAlgn="base">
              <a:spcBef>
                <a:spcPct val="0"/>
              </a:spcBef>
              <a:spcAft>
                <a:spcPct val="0"/>
              </a:spcAft>
              <a:buFont typeface="+mj-lt"/>
              <a:buAutoNum type="arabicPeriod"/>
            </a:pPr>
            <a:r>
              <a:rPr lang="en-US" sz="1050" dirty="0" err="1">
                <a:solidFill>
                  <a:prstClr val="black"/>
                </a:solidFill>
                <a:latin typeface="Arial" pitchFamily="34" charset="0"/>
              </a:rPr>
              <a:t>Alkema</a:t>
            </a:r>
            <a:r>
              <a:rPr lang="en-US" sz="1050" dirty="0">
                <a:solidFill>
                  <a:prstClr val="black"/>
                </a:solidFill>
                <a:latin typeface="Arial" pitchFamily="34" charset="0"/>
              </a:rPr>
              <a:t> L, Kantorova V, </a:t>
            </a:r>
            <a:r>
              <a:rPr lang="en-US" sz="1050" dirty="0" err="1">
                <a:solidFill>
                  <a:prstClr val="black"/>
                </a:solidFill>
                <a:latin typeface="Arial" pitchFamily="34" charset="0"/>
              </a:rPr>
              <a:t>Menozzi</a:t>
            </a:r>
            <a:r>
              <a:rPr lang="en-US" sz="1050" dirty="0">
                <a:solidFill>
                  <a:prstClr val="black"/>
                </a:solidFill>
                <a:latin typeface="Arial" pitchFamily="34" charset="0"/>
              </a:rPr>
              <a:t> C, Biddlecom A. “National, regional, and global rates and trends in contraceptive prevalence and unmet need for family planning between 1990 and 2015: a systematic and comprehensive analysis”. </a:t>
            </a:r>
            <a:r>
              <a:rPr lang="en-US" sz="1050" i="1" dirty="0">
                <a:solidFill>
                  <a:prstClr val="black"/>
                </a:solidFill>
                <a:latin typeface="Arial" pitchFamily="34" charset="0"/>
              </a:rPr>
              <a:t>Lancet </a:t>
            </a:r>
            <a:r>
              <a:rPr lang="en-US" sz="1050" dirty="0">
                <a:solidFill>
                  <a:prstClr val="black"/>
                </a:solidFill>
                <a:latin typeface="Arial" pitchFamily="34" charset="0"/>
              </a:rPr>
              <a:t>2013; published online March 12. </a:t>
            </a:r>
            <a:r>
              <a:rPr lang="en-US" sz="1050" dirty="0">
                <a:solidFill>
                  <a:prstClr val="black"/>
                </a:solidFill>
                <a:latin typeface="Arial" pitchFamily="34" charset="0"/>
                <a:hlinkClick r:id="rId3"/>
              </a:rPr>
              <a:t>http://dx.doi.org/10.1016/S0140-6736(12)62204-1</a:t>
            </a:r>
            <a:r>
              <a:rPr lang="en-US" sz="1050" dirty="0">
                <a:solidFill>
                  <a:prstClr val="black"/>
                </a:solidFill>
                <a:latin typeface="Arial" pitchFamily="34" charset="0"/>
              </a:rPr>
              <a:t>.</a:t>
            </a:r>
          </a:p>
          <a:p>
            <a:pPr marL="228600" indent="-228600" defTabSz="342900" fontAlgn="base">
              <a:spcBef>
                <a:spcPct val="0"/>
              </a:spcBef>
              <a:spcAft>
                <a:spcPct val="0"/>
              </a:spcAft>
              <a:buFont typeface="+mj-lt"/>
              <a:buAutoNum type="arabicPeriod"/>
            </a:pPr>
            <a:endParaRPr lang="en-US"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197977"/>
      </p:ext>
    </p:extLst>
  </p:cSld>
  <p:clrMapOvr>
    <a:masterClrMapping/>
  </p:clrMapOvr>
</p:sld>
</file>

<file path=ppt/theme/theme1.xml><?xml version="1.0" encoding="utf-8"?>
<a:theme xmlns:a="http://schemas.openxmlformats.org/drawingml/2006/main" name="Track20 New">
  <a:themeElements>
    <a:clrScheme name="Custom 6">
      <a:dk1>
        <a:sysClr val="windowText" lastClr="000000"/>
      </a:dk1>
      <a:lt1>
        <a:sysClr val="window" lastClr="FFFFFF"/>
      </a:lt1>
      <a:dk2>
        <a:srgbClr val="1D4E92"/>
      </a:dk2>
      <a:lt2>
        <a:srgbClr val="0B9444"/>
      </a:lt2>
      <a:accent1>
        <a:srgbClr val="3892C6"/>
      </a:accent1>
      <a:accent2>
        <a:srgbClr val="8DC645"/>
      </a:accent2>
      <a:accent3>
        <a:srgbClr val="F49100"/>
      </a:accent3>
      <a:accent4>
        <a:srgbClr val="A5A5A5"/>
      </a:accent4>
      <a:accent5>
        <a:srgbClr val="FCD116"/>
      </a:accent5>
      <a:accent6>
        <a:srgbClr val="954F72"/>
      </a:accent6>
      <a:hlink>
        <a:srgbClr val="954F72"/>
      </a:hlink>
      <a:folHlink>
        <a:srgbClr val="85DFD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ck20 New" id="{AA1326F4-2201-4130-9291-9CA5A41148A0}" vid="{BE61ECBA-21EC-4848-B565-C58E2B5D53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7DCD91B8389F4BA7473DC6886A7297" ma:contentTypeVersion="7" ma:contentTypeDescription="Create a new document." ma:contentTypeScope="" ma:versionID="4d3ce19d226168417e362bb55be585b2">
  <xsd:schema xmlns:xsd="http://www.w3.org/2001/XMLSchema" xmlns:xs="http://www.w3.org/2001/XMLSchema" xmlns:p="http://schemas.microsoft.com/office/2006/metadata/properties" xmlns:ns2="1bf9f6c9-a5f9-4c49-ba4c-041e0db932b4" xmlns:ns3="b5666cef-a35c-4163-9b1b-6ae4e9763962" targetNamespace="http://schemas.microsoft.com/office/2006/metadata/properties" ma:root="true" ma:fieldsID="d4368121867b36de5c872caeca9b33b3" ns2:_="" ns3:_="">
    <xsd:import namespace="1bf9f6c9-a5f9-4c49-ba4c-041e0db932b4"/>
    <xsd:import namespace="b5666cef-a35c-4163-9b1b-6ae4e97639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9f6c9-a5f9-4c49-ba4c-041e0db932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666cef-a35c-4163-9b1b-6ae4e976396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0A2FC-1285-4048-A82C-9F3C6EF13476}">
  <ds:schemaRefs>
    <ds:schemaRef ds:uri="http://schemas.microsoft.com/sharepoint/v3/contenttype/forms"/>
  </ds:schemaRefs>
</ds:datastoreItem>
</file>

<file path=customXml/itemProps2.xml><?xml version="1.0" encoding="utf-8"?>
<ds:datastoreItem xmlns:ds="http://schemas.openxmlformats.org/officeDocument/2006/customXml" ds:itemID="{7AC5E33C-A438-4518-A346-759D79AD85A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b5666cef-a35c-4163-9b1b-6ae4e9763962"/>
    <ds:schemaRef ds:uri="http://schemas.microsoft.com/office/2006/documentManagement/types"/>
    <ds:schemaRef ds:uri="http://schemas.microsoft.com/office/infopath/2007/PartnerControls"/>
    <ds:schemaRef ds:uri="1bf9f6c9-a5f9-4c49-ba4c-041e0db932b4"/>
    <ds:schemaRef ds:uri="http://www.w3.org/XML/1998/namespace"/>
  </ds:schemaRefs>
</ds:datastoreItem>
</file>

<file path=customXml/itemProps3.xml><?xml version="1.0" encoding="utf-8"?>
<ds:datastoreItem xmlns:ds="http://schemas.openxmlformats.org/officeDocument/2006/customXml" ds:itemID="{ABD35E83-E329-452D-BB0C-D103B4BD32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9f6c9-a5f9-4c49-ba4c-041e0db932b4"/>
    <ds:schemaRef ds:uri="b5666cef-a35c-4163-9b1b-6ae4e9763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Track20 New</Template>
  <TotalTime>31865</TotalTime>
  <Words>5198</Words>
  <Application>Microsoft Office PowerPoint</Application>
  <PresentationFormat>On-screen Show (4:3)</PresentationFormat>
  <Paragraphs>391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 Math</vt:lpstr>
      <vt:lpstr>Gill Sans MT</vt:lpstr>
      <vt:lpstr>Wingdings</vt:lpstr>
      <vt:lpstr>Track20 New</vt:lpstr>
      <vt:lpstr>Family Planning Estimation Tool (FPET)</vt:lpstr>
      <vt:lpstr>Objectives </vt:lpstr>
      <vt:lpstr>Why annual estimates? </vt:lpstr>
      <vt:lpstr>Why do we need annual estimates?</vt:lpstr>
      <vt:lpstr>How can we best estimate current mCPR?</vt:lpstr>
      <vt:lpstr>Different surveys may give very different results</vt:lpstr>
      <vt:lpstr>  Using Modeling to Estimate Annual mCPR</vt:lpstr>
      <vt:lpstr>Track20’s Family Planning Estimation Tool (FPET)</vt:lpstr>
      <vt:lpstr>An Existing Model Provides the Framework for FPET</vt:lpstr>
      <vt:lpstr>Track20 Built on UNPD Framework to create the Family Planning Estimate Tool (FPET)</vt:lpstr>
      <vt:lpstr>Track20 Built on UNPD Framework to create the Family Planning Estimate Tool (FPET)</vt:lpstr>
      <vt:lpstr>What is FPET?</vt:lpstr>
      <vt:lpstr>Model Methodology</vt:lpstr>
      <vt:lpstr>Incorporating Multiple Data Sources and Levels</vt:lpstr>
      <vt:lpstr>Incorporating the Family Planning S-Curve</vt:lpstr>
      <vt:lpstr>Fitting a Curve to Survey Data</vt:lpstr>
      <vt:lpstr>Communicating the Value of FPET  in 4 Case Studies</vt:lpstr>
      <vt:lpstr>FPET is useful when you have: </vt:lpstr>
      <vt:lpstr>1. When you have a lot of data survey (of varying types)</vt:lpstr>
      <vt:lpstr>2. When you have lots of conflicting information</vt:lpstr>
      <vt:lpstr>Ghana: conflicting information</vt:lpstr>
      <vt:lpstr>Conflicting information: differing surveys between years </vt:lpstr>
      <vt:lpstr>3. When there is very little data</vt:lpstr>
      <vt:lpstr>4. When our data is outdated</vt:lpstr>
      <vt:lpstr>Service statistics can improve our estimates</vt:lpstr>
      <vt:lpstr>Advantages to Using FPET</vt:lpstr>
      <vt:lpstr>http://fpet.track20.org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of Impact Indicators</dc:title>
  <dc:creator>John Stover</dc:creator>
  <cp:lastModifiedBy>Margaret Reeves</cp:lastModifiedBy>
  <cp:revision>334</cp:revision>
  <cp:lastPrinted>2019-06-19T18:06:32Z</cp:lastPrinted>
  <dcterms:created xsi:type="dcterms:W3CDTF">2014-04-01T14:40:37Z</dcterms:created>
  <dcterms:modified xsi:type="dcterms:W3CDTF">2020-05-01T21:36:20Z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0x0101009F7DCD91B8389F4BA7473DC6886A7297</vt:lpwstr>
  </property>
</Properties>
</file>